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58" r:id="rId2"/>
    <p:sldId id="259" r:id="rId3"/>
    <p:sldId id="260" r:id="rId4"/>
    <p:sldId id="261" r:id="rId5"/>
    <p:sldId id="300" r:id="rId6"/>
    <p:sldId id="301" r:id="rId7"/>
    <p:sldId id="302" r:id="rId8"/>
    <p:sldId id="303" r:id="rId9"/>
    <p:sldId id="262" r:id="rId10"/>
    <p:sldId id="264" r:id="rId11"/>
    <p:sldId id="265" r:id="rId12"/>
    <p:sldId id="266" r:id="rId13"/>
    <p:sldId id="267" r:id="rId14"/>
    <p:sldId id="304" r:id="rId15"/>
    <p:sldId id="306" r:id="rId16"/>
    <p:sldId id="268" r:id="rId17"/>
    <p:sldId id="269" r:id="rId18"/>
    <p:sldId id="270" r:id="rId19"/>
    <p:sldId id="271" r:id="rId20"/>
    <p:sldId id="272" r:id="rId21"/>
    <p:sldId id="274" r:id="rId22"/>
    <p:sldId id="281" r:id="rId23"/>
    <p:sldId id="283" r:id="rId24"/>
    <p:sldId id="276" r:id="rId25"/>
    <p:sldId id="279" r:id="rId26"/>
    <p:sldId id="288" r:id="rId27"/>
    <p:sldId id="285" r:id="rId28"/>
    <p:sldId id="287" r:id="rId29"/>
    <p:sldId id="291" r:id="rId30"/>
    <p:sldId id="292" r:id="rId31"/>
    <p:sldId id="295" r:id="rId32"/>
    <p:sldId id="296" r:id="rId33"/>
    <p:sldId id="298" r:id="rId34"/>
    <p:sldId id="29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m Fisher" initials="TF"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80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7828BE-1E9C-45DC-8CE9-F90AED1E5777}" type="datetimeFigureOut">
              <a:rPr lang="en-NZ" smtClean="0"/>
              <a:t>4/02/2014</a:t>
            </a:fld>
            <a:endParaRPr lang="en-NZ"/>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91D53A-27EA-451E-8EE5-ECB4167A1A0A}" type="slidenum">
              <a:rPr lang="en-NZ" smtClean="0"/>
              <a:t>‹#›</a:t>
            </a:fld>
            <a:endParaRPr lang="en-NZ"/>
          </a:p>
        </p:txBody>
      </p:sp>
    </p:spTree>
    <p:extLst>
      <p:ext uri="{BB962C8B-B14F-4D97-AF65-F5344CB8AC3E}">
        <p14:creationId xmlns:p14="http://schemas.microsoft.com/office/powerpoint/2010/main" val="29740480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37E9E734-AA48-4DBE-AAAC-8B5A3780A25C}" type="datetimeFigureOut">
              <a:rPr lang="en-NZ" smtClean="0"/>
              <a:t>4/02/2014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2934461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37E9E734-AA48-4DBE-AAAC-8B5A3780A25C}" type="datetimeFigureOut">
              <a:rPr lang="en-NZ" smtClean="0"/>
              <a:t>4/02/2014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3815642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37E9E734-AA48-4DBE-AAAC-8B5A3780A25C}" type="datetimeFigureOut">
              <a:rPr lang="en-NZ" smtClean="0"/>
              <a:t>4/02/2014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41659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37E9E734-AA48-4DBE-AAAC-8B5A3780A25C}" type="datetimeFigureOut">
              <a:rPr lang="en-NZ" smtClean="0"/>
              <a:t>4/02/2014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1173049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E9E734-AA48-4DBE-AAAC-8B5A3780A25C}" type="datetimeFigureOut">
              <a:rPr lang="en-NZ" smtClean="0"/>
              <a:t>4/02/2014</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1165264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37E9E734-AA48-4DBE-AAAC-8B5A3780A25C}" type="datetimeFigureOut">
              <a:rPr lang="en-NZ" smtClean="0"/>
              <a:t>4/02/2014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1491435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37E9E734-AA48-4DBE-AAAC-8B5A3780A25C}" type="datetimeFigureOut">
              <a:rPr lang="en-NZ" smtClean="0"/>
              <a:t>4/02/2014</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397267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37E9E734-AA48-4DBE-AAAC-8B5A3780A25C}" type="datetimeFigureOut">
              <a:rPr lang="en-NZ" smtClean="0"/>
              <a:t>4/02/2014</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3728273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E734-AA48-4DBE-AAAC-8B5A3780A25C}" type="datetimeFigureOut">
              <a:rPr lang="en-NZ" smtClean="0"/>
              <a:t>4/02/2014</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1293413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9E734-AA48-4DBE-AAAC-8B5A3780A25C}" type="datetimeFigureOut">
              <a:rPr lang="en-NZ" smtClean="0"/>
              <a:t>4/02/2014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66491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9E734-AA48-4DBE-AAAC-8B5A3780A25C}" type="datetimeFigureOut">
              <a:rPr lang="en-NZ" smtClean="0"/>
              <a:t>4/02/2014</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DBC3CCD-F187-40A4-9304-BA36F892DBB8}" type="slidenum">
              <a:rPr lang="en-NZ" smtClean="0"/>
              <a:t>‹#›</a:t>
            </a:fld>
            <a:endParaRPr lang="en-NZ"/>
          </a:p>
        </p:txBody>
      </p:sp>
    </p:spTree>
    <p:extLst>
      <p:ext uri="{BB962C8B-B14F-4D97-AF65-F5344CB8AC3E}">
        <p14:creationId xmlns:p14="http://schemas.microsoft.com/office/powerpoint/2010/main" val="990773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9E734-AA48-4DBE-AAAC-8B5A3780A25C}" type="datetimeFigureOut">
              <a:rPr lang="en-NZ" smtClean="0"/>
              <a:t>4/02/2014</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C3CCD-F187-40A4-9304-BA36F892DBB8}" type="slidenum">
              <a:rPr lang="en-NZ" smtClean="0"/>
              <a:t>‹#›</a:t>
            </a:fld>
            <a:endParaRPr lang="en-NZ"/>
          </a:p>
        </p:txBody>
      </p:sp>
    </p:spTree>
    <p:extLst>
      <p:ext uri="{BB962C8B-B14F-4D97-AF65-F5344CB8AC3E}">
        <p14:creationId xmlns:p14="http://schemas.microsoft.com/office/powerpoint/2010/main" val="342420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Leadership</a:t>
            </a:r>
            <a:endParaRPr lang="en-NZ" dirty="0"/>
          </a:p>
        </p:txBody>
      </p:sp>
      <p:sp>
        <p:nvSpPr>
          <p:cNvPr id="3" name="Content Placeholder 2"/>
          <p:cNvSpPr>
            <a:spLocks noGrp="1"/>
          </p:cNvSpPr>
          <p:nvPr>
            <p:ph idx="1"/>
          </p:nvPr>
        </p:nvSpPr>
        <p:spPr/>
        <p:txBody>
          <a:bodyPr/>
          <a:lstStyle/>
          <a:p>
            <a:r>
              <a:rPr lang="en-NZ" dirty="0" smtClean="0"/>
              <a:t>Leadership is the art or process of influencing people so that they perform assigned tasks willingly and in an efficient and effective manner.</a:t>
            </a:r>
          </a:p>
          <a:p>
            <a:r>
              <a:rPr lang="en-NZ" dirty="0" smtClean="0"/>
              <a:t>It is crucial to motivating and inspiring the workforce</a:t>
            </a:r>
            <a:endParaRPr lang="en-NZ" dirty="0"/>
          </a:p>
        </p:txBody>
      </p:sp>
    </p:spTree>
    <p:extLst>
      <p:ext uri="{BB962C8B-B14F-4D97-AF65-F5344CB8AC3E}">
        <p14:creationId xmlns:p14="http://schemas.microsoft.com/office/powerpoint/2010/main" val="27554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Autocratic Leader</a:t>
            </a:r>
            <a:endParaRPr lang="en-NZ" dirty="0"/>
          </a:p>
        </p:txBody>
      </p:sp>
      <p:sp>
        <p:nvSpPr>
          <p:cNvPr id="3" name="Content Placeholder 2"/>
          <p:cNvSpPr>
            <a:spLocks noGrp="1"/>
          </p:cNvSpPr>
          <p:nvPr>
            <p:ph idx="1"/>
          </p:nvPr>
        </p:nvSpPr>
        <p:spPr/>
        <p:txBody>
          <a:bodyPr/>
          <a:lstStyle/>
          <a:p>
            <a:pPr marL="0" indent="0">
              <a:buNone/>
            </a:pPr>
            <a:r>
              <a:rPr lang="en-NZ" dirty="0" smtClean="0"/>
              <a:t>The autocratic leader can produce quick decisions, however, they can also create frustration, and resentment.  The group becomes dependent on the leader and will be unable to act independently.</a:t>
            </a:r>
          </a:p>
          <a:p>
            <a:pPr marL="0" indent="0">
              <a:buNone/>
            </a:pPr>
            <a:r>
              <a:rPr lang="en-NZ" dirty="0" smtClean="0"/>
              <a:t>An autocratic style can work well, but much will depend on the qualities of the leader and the compliance of the group.</a:t>
            </a:r>
            <a:endParaRPr lang="en-NZ" dirty="0"/>
          </a:p>
        </p:txBody>
      </p:sp>
    </p:spTree>
    <p:extLst>
      <p:ext uri="{BB962C8B-B14F-4D97-AF65-F5344CB8AC3E}">
        <p14:creationId xmlns:p14="http://schemas.microsoft.com/office/powerpoint/2010/main" val="1842109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Democratic Leadership</a:t>
            </a:r>
            <a:endParaRPr lang="en-NZ" dirty="0"/>
          </a:p>
        </p:txBody>
      </p:sp>
      <p:sp>
        <p:nvSpPr>
          <p:cNvPr id="3" name="Content Placeholder 2"/>
          <p:cNvSpPr>
            <a:spLocks noGrp="1"/>
          </p:cNvSpPr>
          <p:nvPr>
            <p:ph idx="1"/>
          </p:nvPr>
        </p:nvSpPr>
        <p:spPr/>
        <p:txBody>
          <a:bodyPr/>
          <a:lstStyle/>
          <a:p>
            <a:r>
              <a:rPr lang="en-NZ" dirty="0" smtClean="0"/>
              <a:t>The democratic (participative) leader seeks the opinion of subordinates and strives for mutual understanding.  “Democratic “ implies acceptance of group decisions, but most democratic managers consult, yet retain the ultimate responsibility for decision making. </a:t>
            </a:r>
          </a:p>
          <a:p>
            <a:r>
              <a:rPr lang="en-NZ" dirty="0" smtClean="0"/>
              <a:t>Perhaps ‘consultative’ is a more apt description of style.</a:t>
            </a:r>
            <a:endParaRPr lang="en-NZ" dirty="0"/>
          </a:p>
        </p:txBody>
      </p:sp>
    </p:spTree>
    <p:extLst>
      <p:ext uri="{BB962C8B-B14F-4D97-AF65-F5344CB8AC3E}">
        <p14:creationId xmlns:p14="http://schemas.microsoft.com/office/powerpoint/2010/main" val="3241216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Laissez Faire (Free rein)</a:t>
            </a:r>
            <a:endParaRPr lang="en-NZ" dirty="0"/>
          </a:p>
        </p:txBody>
      </p:sp>
      <p:sp>
        <p:nvSpPr>
          <p:cNvPr id="3" name="Content Placeholder 2"/>
          <p:cNvSpPr>
            <a:spLocks noGrp="1"/>
          </p:cNvSpPr>
          <p:nvPr>
            <p:ph idx="1"/>
          </p:nvPr>
        </p:nvSpPr>
        <p:spPr/>
        <p:txBody>
          <a:bodyPr>
            <a:normAutofit lnSpcReduction="10000"/>
          </a:bodyPr>
          <a:lstStyle/>
          <a:p>
            <a:pPr marL="0" indent="0">
              <a:buNone/>
            </a:pPr>
            <a:r>
              <a:rPr lang="en-NZ" dirty="0" smtClean="0"/>
              <a:t>The </a:t>
            </a:r>
            <a:r>
              <a:rPr lang="en-NZ" dirty="0" err="1" smtClean="0"/>
              <a:t>lassez</a:t>
            </a:r>
            <a:r>
              <a:rPr lang="en-NZ" dirty="0" smtClean="0"/>
              <a:t> faire style of leader sets goals for subordinates and clear parameters to work within. Once objectives have been established the reins of control are dropped and the subordinate is left alone to achieve their objectives. This style only works when the subordinate is willing to accept responsibility.  There are risks associated with this style as it is dependant on competence and integrity of subordinates.</a:t>
            </a:r>
            <a:endParaRPr lang="en-NZ" dirty="0"/>
          </a:p>
        </p:txBody>
      </p:sp>
    </p:spTree>
    <p:extLst>
      <p:ext uri="{BB962C8B-B14F-4D97-AF65-F5344CB8AC3E}">
        <p14:creationId xmlns:p14="http://schemas.microsoft.com/office/powerpoint/2010/main" val="1517816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NZ" dirty="0" smtClean="0"/>
              <a:t>Leadership Styles</a:t>
            </a:r>
            <a:endParaRPr lang="en-NZ"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2676697"/>
              </p:ext>
            </p:extLst>
          </p:nvPr>
        </p:nvGraphicFramePr>
        <p:xfrm>
          <a:off x="539551" y="1052737"/>
          <a:ext cx="7992888" cy="5544616"/>
        </p:xfrm>
        <a:graphic>
          <a:graphicData uri="http://schemas.openxmlformats.org/drawingml/2006/table">
            <a:tbl>
              <a:tblPr firstRow="1" firstCol="1" bandRow="1">
                <a:tableStyleId>{5C22544A-7EE6-4342-B048-85BDC9FD1C3A}</a:tableStyleId>
              </a:tblPr>
              <a:tblGrid>
                <a:gridCol w="1997790"/>
                <a:gridCol w="1997790"/>
                <a:gridCol w="1998654"/>
                <a:gridCol w="1998654"/>
              </a:tblGrid>
              <a:tr h="313341">
                <a:tc>
                  <a:txBody>
                    <a:bodyPr/>
                    <a:lstStyle/>
                    <a:p>
                      <a:pPr algn="ctr">
                        <a:lnSpc>
                          <a:spcPct val="115000"/>
                        </a:lnSpc>
                        <a:spcAft>
                          <a:spcPts val="0"/>
                        </a:spcAft>
                      </a:pPr>
                      <a:r>
                        <a:rPr lang="en-NZ" sz="1400" dirty="0">
                          <a:effectLst/>
                        </a:rPr>
                        <a:t>Aspects</a:t>
                      </a:r>
                      <a:endParaRPr lang="en-NZ"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NZ" sz="1400">
                          <a:effectLst/>
                        </a:rPr>
                        <a:t>Authoritarian</a:t>
                      </a:r>
                      <a:endParaRPr lang="en-NZ" sz="1400">
                        <a:effectLst/>
                        <a:latin typeface="Calibri"/>
                        <a:ea typeface="Calibri"/>
                        <a:cs typeface="Times New Roman"/>
                      </a:endParaRPr>
                    </a:p>
                  </a:txBody>
                  <a:tcPr marL="68580" marR="68580" marT="0" marB="0"/>
                </a:tc>
                <a:tc>
                  <a:txBody>
                    <a:bodyPr/>
                    <a:lstStyle/>
                    <a:p>
                      <a:pPr algn="ctr">
                        <a:lnSpc>
                          <a:spcPct val="115000"/>
                        </a:lnSpc>
                        <a:spcAft>
                          <a:spcPts val="0"/>
                        </a:spcAft>
                      </a:pPr>
                      <a:r>
                        <a:rPr lang="en-NZ" sz="1400">
                          <a:effectLst/>
                        </a:rPr>
                        <a:t>Democratic</a:t>
                      </a:r>
                      <a:endParaRPr lang="en-NZ" sz="1400">
                        <a:effectLst/>
                        <a:latin typeface="Calibri"/>
                        <a:ea typeface="Calibri"/>
                        <a:cs typeface="Times New Roman"/>
                      </a:endParaRPr>
                    </a:p>
                  </a:txBody>
                  <a:tcPr marL="68580" marR="68580" marT="0" marB="0"/>
                </a:tc>
                <a:tc>
                  <a:txBody>
                    <a:bodyPr/>
                    <a:lstStyle/>
                    <a:p>
                      <a:pPr algn="ctr">
                        <a:lnSpc>
                          <a:spcPct val="115000"/>
                        </a:lnSpc>
                        <a:spcAft>
                          <a:spcPts val="0"/>
                        </a:spcAft>
                      </a:pPr>
                      <a:r>
                        <a:rPr lang="en-NZ" sz="1400">
                          <a:effectLst/>
                        </a:rPr>
                        <a:t>Laissez Faire</a:t>
                      </a:r>
                      <a:endParaRPr lang="en-NZ" sz="1400">
                        <a:effectLst/>
                        <a:latin typeface="Calibri"/>
                        <a:ea typeface="Calibri"/>
                        <a:cs typeface="Times New Roman"/>
                      </a:endParaRPr>
                    </a:p>
                  </a:txBody>
                  <a:tcPr marL="68580" marR="68580" marT="0" marB="0"/>
                </a:tc>
              </a:tr>
              <a:tr h="5231275">
                <a:tc>
                  <a:txBody>
                    <a:bodyPr/>
                    <a:lstStyle/>
                    <a:p>
                      <a:pPr>
                        <a:lnSpc>
                          <a:spcPct val="115000"/>
                        </a:lnSpc>
                        <a:spcAft>
                          <a:spcPts val="0"/>
                        </a:spcAft>
                      </a:pPr>
                      <a:r>
                        <a:rPr lang="en-NZ" sz="1400">
                          <a:effectLst/>
                        </a:rPr>
                        <a:t>Nature</a:t>
                      </a:r>
                    </a:p>
                    <a:p>
                      <a:pPr>
                        <a:lnSpc>
                          <a:spcPct val="115000"/>
                        </a:lnSpc>
                        <a:spcAft>
                          <a:spcPts val="0"/>
                        </a:spcAft>
                      </a:pPr>
                      <a:r>
                        <a:rPr lang="en-NZ" sz="1400">
                          <a:effectLst/>
                        </a:rPr>
                        <a:t> </a:t>
                      </a:r>
                    </a:p>
                    <a:p>
                      <a:pPr>
                        <a:lnSpc>
                          <a:spcPct val="115000"/>
                        </a:lnSpc>
                        <a:spcAft>
                          <a:spcPts val="0"/>
                        </a:spcAft>
                      </a:pPr>
                      <a:r>
                        <a:rPr lang="en-NZ" sz="1400">
                          <a:effectLst/>
                        </a:rPr>
                        <a:t> </a:t>
                      </a:r>
                    </a:p>
                    <a:p>
                      <a:pPr>
                        <a:lnSpc>
                          <a:spcPct val="115000"/>
                        </a:lnSpc>
                        <a:spcAft>
                          <a:spcPts val="0"/>
                        </a:spcAft>
                      </a:pPr>
                      <a:r>
                        <a:rPr lang="en-NZ" sz="1400">
                          <a:effectLst/>
                        </a:rPr>
                        <a:t> </a:t>
                      </a:r>
                    </a:p>
                    <a:p>
                      <a:pPr>
                        <a:lnSpc>
                          <a:spcPct val="115000"/>
                        </a:lnSpc>
                        <a:spcAft>
                          <a:spcPts val="0"/>
                        </a:spcAft>
                      </a:pPr>
                      <a:r>
                        <a:rPr lang="en-NZ" sz="1400">
                          <a:effectLst/>
                        </a:rPr>
                        <a:t>Assignment of tasks</a:t>
                      </a:r>
                    </a:p>
                    <a:p>
                      <a:pPr>
                        <a:lnSpc>
                          <a:spcPct val="115000"/>
                        </a:lnSpc>
                        <a:spcAft>
                          <a:spcPts val="0"/>
                        </a:spcAft>
                      </a:pPr>
                      <a:r>
                        <a:rPr lang="en-NZ" sz="1400">
                          <a:effectLst/>
                        </a:rPr>
                        <a:t> </a:t>
                      </a:r>
                    </a:p>
                    <a:p>
                      <a:pPr>
                        <a:lnSpc>
                          <a:spcPct val="115000"/>
                        </a:lnSpc>
                        <a:spcAft>
                          <a:spcPts val="0"/>
                        </a:spcAft>
                      </a:pPr>
                      <a:r>
                        <a:rPr lang="en-NZ" sz="1400">
                          <a:effectLst/>
                        </a:rPr>
                        <a:t> </a:t>
                      </a:r>
                    </a:p>
                    <a:p>
                      <a:pPr>
                        <a:lnSpc>
                          <a:spcPct val="115000"/>
                        </a:lnSpc>
                        <a:spcAft>
                          <a:spcPts val="0"/>
                        </a:spcAft>
                      </a:pPr>
                      <a:r>
                        <a:rPr lang="en-NZ" sz="1400">
                          <a:effectLst/>
                        </a:rPr>
                        <a:t> </a:t>
                      </a:r>
                    </a:p>
                    <a:p>
                      <a:pPr>
                        <a:lnSpc>
                          <a:spcPct val="115000"/>
                        </a:lnSpc>
                        <a:spcAft>
                          <a:spcPts val="0"/>
                        </a:spcAft>
                      </a:pPr>
                      <a:r>
                        <a:rPr lang="en-NZ" sz="1400">
                          <a:effectLst/>
                        </a:rPr>
                        <a:t>Communication</a:t>
                      </a:r>
                    </a:p>
                    <a:p>
                      <a:pPr>
                        <a:lnSpc>
                          <a:spcPct val="115000"/>
                        </a:lnSpc>
                        <a:spcAft>
                          <a:spcPts val="0"/>
                        </a:spcAft>
                      </a:pPr>
                      <a:r>
                        <a:rPr lang="en-NZ" sz="1400">
                          <a:effectLst/>
                        </a:rPr>
                        <a:t> </a:t>
                      </a:r>
                    </a:p>
                    <a:p>
                      <a:pPr>
                        <a:lnSpc>
                          <a:spcPct val="115000"/>
                        </a:lnSpc>
                        <a:spcAft>
                          <a:spcPts val="0"/>
                        </a:spcAft>
                      </a:pPr>
                      <a:r>
                        <a:rPr lang="en-NZ" sz="1400">
                          <a:effectLst/>
                        </a:rPr>
                        <a:t> </a:t>
                      </a:r>
                    </a:p>
                    <a:p>
                      <a:pPr>
                        <a:lnSpc>
                          <a:spcPct val="115000"/>
                        </a:lnSpc>
                        <a:spcAft>
                          <a:spcPts val="0"/>
                        </a:spcAft>
                      </a:pPr>
                      <a:r>
                        <a:rPr lang="en-NZ" sz="1400">
                          <a:effectLst/>
                        </a:rPr>
                        <a:t>Primary Strength</a:t>
                      </a:r>
                    </a:p>
                    <a:p>
                      <a:pPr>
                        <a:lnSpc>
                          <a:spcPct val="115000"/>
                        </a:lnSpc>
                        <a:spcAft>
                          <a:spcPts val="0"/>
                        </a:spcAft>
                      </a:pPr>
                      <a:r>
                        <a:rPr lang="en-NZ" sz="1400">
                          <a:effectLst/>
                        </a:rPr>
                        <a:t> </a:t>
                      </a:r>
                    </a:p>
                    <a:p>
                      <a:pPr>
                        <a:lnSpc>
                          <a:spcPct val="115000"/>
                        </a:lnSpc>
                        <a:spcAft>
                          <a:spcPts val="0"/>
                        </a:spcAft>
                      </a:pPr>
                      <a:r>
                        <a:rPr lang="en-NZ" sz="1400">
                          <a:effectLst/>
                        </a:rPr>
                        <a:t> </a:t>
                      </a:r>
                    </a:p>
                    <a:p>
                      <a:pPr>
                        <a:lnSpc>
                          <a:spcPct val="115000"/>
                        </a:lnSpc>
                        <a:spcAft>
                          <a:spcPts val="0"/>
                        </a:spcAft>
                      </a:pPr>
                      <a:r>
                        <a:rPr lang="en-NZ" sz="1400">
                          <a:effectLst/>
                        </a:rPr>
                        <a:t> </a:t>
                      </a:r>
                    </a:p>
                    <a:p>
                      <a:pPr>
                        <a:lnSpc>
                          <a:spcPct val="115000"/>
                        </a:lnSpc>
                        <a:spcAft>
                          <a:spcPts val="0"/>
                        </a:spcAft>
                      </a:pPr>
                      <a:r>
                        <a:rPr lang="en-NZ" sz="1400">
                          <a:effectLst/>
                        </a:rPr>
                        <a:t>Primary Weakness</a:t>
                      </a:r>
                      <a:endParaRPr lang="en-NZ" sz="1400">
                        <a:effectLst/>
                        <a:latin typeface="Calibri"/>
                        <a:ea typeface="Calibri"/>
                        <a:cs typeface="Times New Roman"/>
                      </a:endParaRPr>
                    </a:p>
                  </a:txBody>
                  <a:tcPr marL="68580" marR="68580" marT="0" marB="0"/>
                </a:tc>
                <a:tc>
                  <a:txBody>
                    <a:bodyPr/>
                    <a:lstStyle/>
                    <a:p>
                      <a:pPr>
                        <a:lnSpc>
                          <a:spcPct val="115000"/>
                        </a:lnSpc>
                        <a:spcAft>
                          <a:spcPts val="0"/>
                        </a:spcAft>
                      </a:pPr>
                      <a:r>
                        <a:rPr lang="en-NZ" sz="1400" dirty="0">
                          <a:effectLst/>
                        </a:rPr>
                        <a:t>Leader retains all authority and responsibility.</a:t>
                      </a:r>
                    </a:p>
                    <a:p>
                      <a:pPr>
                        <a:lnSpc>
                          <a:spcPct val="115000"/>
                        </a:lnSpc>
                        <a:spcAft>
                          <a:spcPts val="0"/>
                        </a:spcAft>
                      </a:pPr>
                      <a:r>
                        <a:rPr lang="en-NZ" sz="1400" dirty="0">
                          <a:effectLst/>
                        </a:rPr>
                        <a:t> </a:t>
                      </a:r>
                    </a:p>
                    <a:p>
                      <a:pPr>
                        <a:lnSpc>
                          <a:spcPct val="115000"/>
                        </a:lnSpc>
                        <a:spcAft>
                          <a:spcPts val="0"/>
                        </a:spcAft>
                      </a:pPr>
                      <a:r>
                        <a:rPr lang="en-NZ" sz="1400" dirty="0">
                          <a:effectLst/>
                        </a:rPr>
                        <a:t>Leaders assign people to clearly defined tasks.</a:t>
                      </a:r>
                    </a:p>
                    <a:p>
                      <a:pPr>
                        <a:lnSpc>
                          <a:spcPct val="115000"/>
                        </a:lnSpc>
                        <a:spcAft>
                          <a:spcPts val="0"/>
                        </a:spcAft>
                      </a:pPr>
                      <a:r>
                        <a:rPr lang="en-NZ" sz="1400" dirty="0">
                          <a:effectLst/>
                        </a:rPr>
                        <a:t> </a:t>
                      </a:r>
                    </a:p>
                    <a:p>
                      <a:pPr>
                        <a:lnSpc>
                          <a:spcPct val="115000"/>
                        </a:lnSpc>
                        <a:spcAft>
                          <a:spcPts val="0"/>
                        </a:spcAft>
                      </a:pPr>
                      <a:endParaRPr lang="en-NZ" sz="1400" dirty="0" smtClean="0">
                        <a:effectLst/>
                      </a:endParaRPr>
                    </a:p>
                    <a:p>
                      <a:pPr>
                        <a:lnSpc>
                          <a:spcPct val="115000"/>
                        </a:lnSpc>
                        <a:spcAft>
                          <a:spcPts val="0"/>
                        </a:spcAft>
                      </a:pPr>
                      <a:r>
                        <a:rPr lang="en-NZ" sz="1400" dirty="0" smtClean="0">
                          <a:effectLst/>
                        </a:rPr>
                        <a:t>Primarily </a:t>
                      </a:r>
                      <a:r>
                        <a:rPr lang="en-NZ" sz="1400" dirty="0">
                          <a:effectLst/>
                        </a:rPr>
                        <a:t>a downward flow of communication.</a:t>
                      </a:r>
                    </a:p>
                    <a:p>
                      <a:pPr>
                        <a:lnSpc>
                          <a:spcPct val="115000"/>
                        </a:lnSpc>
                        <a:spcAft>
                          <a:spcPts val="0"/>
                        </a:spcAft>
                      </a:pPr>
                      <a:endParaRPr lang="en-NZ" sz="1400" dirty="0" smtClean="0">
                        <a:effectLst/>
                      </a:endParaRPr>
                    </a:p>
                    <a:p>
                      <a:pPr>
                        <a:lnSpc>
                          <a:spcPct val="115000"/>
                        </a:lnSpc>
                        <a:spcAft>
                          <a:spcPts val="0"/>
                        </a:spcAft>
                      </a:pPr>
                      <a:r>
                        <a:rPr lang="en-NZ" sz="1400" dirty="0" smtClean="0">
                          <a:effectLst/>
                        </a:rPr>
                        <a:t>Prompt</a:t>
                      </a:r>
                      <a:r>
                        <a:rPr lang="en-NZ" sz="1400" dirty="0">
                          <a:effectLst/>
                        </a:rPr>
                        <a:t>, orderly and predictable performance.</a:t>
                      </a:r>
                    </a:p>
                    <a:p>
                      <a:pPr>
                        <a:lnSpc>
                          <a:spcPct val="115000"/>
                        </a:lnSpc>
                        <a:spcAft>
                          <a:spcPts val="0"/>
                        </a:spcAft>
                      </a:pPr>
                      <a:r>
                        <a:rPr lang="en-NZ" sz="1400" dirty="0">
                          <a:effectLst/>
                        </a:rPr>
                        <a:t> </a:t>
                      </a:r>
                    </a:p>
                    <a:p>
                      <a:pPr>
                        <a:lnSpc>
                          <a:spcPct val="115000"/>
                        </a:lnSpc>
                        <a:spcAft>
                          <a:spcPts val="0"/>
                        </a:spcAft>
                      </a:pPr>
                      <a:endParaRPr lang="en-NZ" sz="1400" dirty="0" smtClean="0">
                        <a:effectLst/>
                      </a:endParaRPr>
                    </a:p>
                    <a:p>
                      <a:pPr>
                        <a:lnSpc>
                          <a:spcPct val="115000"/>
                        </a:lnSpc>
                        <a:spcAft>
                          <a:spcPts val="0"/>
                        </a:spcAft>
                      </a:pPr>
                      <a:r>
                        <a:rPr lang="en-NZ" sz="1400" dirty="0" smtClean="0">
                          <a:effectLst/>
                        </a:rPr>
                        <a:t>Stifles </a:t>
                      </a:r>
                      <a:r>
                        <a:rPr lang="en-NZ" sz="1400" dirty="0">
                          <a:effectLst/>
                        </a:rPr>
                        <a:t>individual initiative.</a:t>
                      </a:r>
                      <a:endParaRPr lang="en-NZ" sz="1400" dirty="0">
                        <a:effectLst/>
                        <a:latin typeface="Calibri"/>
                        <a:ea typeface="Calibri"/>
                        <a:cs typeface="Times New Roman"/>
                      </a:endParaRPr>
                    </a:p>
                  </a:txBody>
                  <a:tcPr marL="68580" marR="68580" marT="0" marB="0"/>
                </a:tc>
                <a:tc>
                  <a:txBody>
                    <a:bodyPr/>
                    <a:lstStyle/>
                    <a:p>
                      <a:pPr>
                        <a:lnSpc>
                          <a:spcPct val="115000"/>
                        </a:lnSpc>
                        <a:spcAft>
                          <a:spcPts val="0"/>
                        </a:spcAft>
                      </a:pPr>
                      <a:r>
                        <a:rPr lang="en-NZ" sz="1400" dirty="0">
                          <a:effectLst/>
                        </a:rPr>
                        <a:t>Leader delegates a great deal of authority while retaining ultimate responsibility.</a:t>
                      </a:r>
                    </a:p>
                    <a:p>
                      <a:pPr>
                        <a:lnSpc>
                          <a:spcPct val="115000"/>
                        </a:lnSpc>
                        <a:spcAft>
                          <a:spcPts val="0"/>
                        </a:spcAft>
                      </a:pPr>
                      <a:r>
                        <a:rPr lang="en-NZ" sz="1400" dirty="0">
                          <a:effectLst/>
                        </a:rPr>
                        <a:t>Work is divided and assigned on the basis of participatory decision making.</a:t>
                      </a:r>
                    </a:p>
                    <a:p>
                      <a:pPr>
                        <a:lnSpc>
                          <a:spcPct val="115000"/>
                        </a:lnSpc>
                        <a:spcAft>
                          <a:spcPts val="0"/>
                        </a:spcAft>
                      </a:pPr>
                      <a:r>
                        <a:rPr lang="en-NZ" sz="1400" dirty="0">
                          <a:effectLst/>
                        </a:rPr>
                        <a:t>Active two-way flow of upward and downward information.</a:t>
                      </a:r>
                    </a:p>
                    <a:p>
                      <a:pPr>
                        <a:lnSpc>
                          <a:spcPct val="115000"/>
                        </a:lnSpc>
                        <a:spcAft>
                          <a:spcPts val="0"/>
                        </a:spcAft>
                      </a:pPr>
                      <a:r>
                        <a:rPr lang="en-NZ" sz="1400" dirty="0">
                          <a:effectLst/>
                        </a:rPr>
                        <a:t>Enhances personal commitment.</a:t>
                      </a:r>
                    </a:p>
                    <a:p>
                      <a:pPr>
                        <a:lnSpc>
                          <a:spcPct val="115000"/>
                        </a:lnSpc>
                        <a:spcAft>
                          <a:spcPts val="0"/>
                        </a:spcAft>
                      </a:pPr>
                      <a:r>
                        <a:rPr lang="en-NZ" sz="1400" dirty="0">
                          <a:effectLst/>
                        </a:rPr>
                        <a:t> </a:t>
                      </a:r>
                    </a:p>
                    <a:p>
                      <a:pPr>
                        <a:lnSpc>
                          <a:spcPct val="115000"/>
                        </a:lnSpc>
                        <a:spcAft>
                          <a:spcPts val="0"/>
                        </a:spcAft>
                      </a:pPr>
                      <a:r>
                        <a:rPr lang="en-NZ" sz="1400" dirty="0">
                          <a:effectLst/>
                        </a:rPr>
                        <a:t> </a:t>
                      </a:r>
                    </a:p>
                    <a:p>
                      <a:pPr>
                        <a:lnSpc>
                          <a:spcPct val="115000"/>
                        </a:lnSpc>
                        <a:spcAft>
                          <a:spcPts val="0"/>
                        </a:spcAft>
                      </a:pPr>
                      <a:r>
                        <a:rPr lang="en-NZ" sz="1400" dirty="0">
                          <a:effectLst/>
                        </a:rPr>
                        <a:t>Time-consuming.</a:t>
                      </a:r>
                      <a:endParaRPr lang="en-NZ" sz="1400" dirty="0">
                        <a:effectLst/>
                        <a:latin typeface="Calibri"/>
                        <a:ea typeface="Calibri"/>
                        <a:cs typeface="Times New Roman"/>
                      </a:endParaRPr>
                    </a:p>
                  </a:txBody>
                  <a:tcPr marL="68580" marR="68580" marT="0" marB="0"/>
                </a:tc>
                <a:tc>
                  <a:txBody>
                    <a:bodyPr/>
                    <a:lstStyle/>
                    <a:p>
                      <a:pPr>
                        <a:lnSpc>
                          <a:spcPct val="115000"/>
                        </a:lnSpc>
                        <a:spcAft>
                          <a:spcPts val="0"/>
                        </a:spcAft>
                      </a:pPr>
                      <a:r>
                        <a:rPr lang="en-NZ" sz="1400" dirty="0">
                          <a:effectLst/>
                        </a:rPr>
                        <a:t>Leader grants responsibility and authority to group.</a:t>
                      </a:r>
                    </a:p>
                    <a:p>
                      <a:pPr>
                        <a:lnSpc>
                          <a:spcPct val="115000"/>
                        </a:lnSpc>
                        <a:spcAft>
                          <a:spcPts val="0"/>
                        </a:spcAft>
                      </a:pPr>
                      <a:r>
                        <a:rPr lang="en-NZ" sz="1400" dirty="0">
                          <a:effectLst/>
                        </a:rPr>
                        <a:t> </a:t>
                      </a:r>
                    </a:p>
                    <a:p>
                      <a:pPr>
                        <a:lnSpc>
                          <a:spcPct val="115000"/>
                        </a:lnSpc>
                        <a:spcAft>
                          <a:spcPts val="0"/>
                        </a:spcAft>
                      </a:pPr>
                      <a:r>
                        <a:rPr lang="en-NZ" sz="1400" dirty="0">
                          <a:effectLst/>
                        </a:rPr>
                        <a:t>Group members are told to work things out for themselves and do the best they can.</a:t>
                      </a:r>
                    </a:p>
                    <a:p>
                      <a:pPr>
                        <a:lnSpc>
                          <a:spcPct val="115000"/>
                        </a:lnSpc>
                        <a:spcAft>
                          <a:spcPts val="0"/>
                        </a:spcAft>
                      </a:pPr>
                      <a:r>
                        <a:rPr lang="en-NZ" sz="1400" dirty="0">
                          <a:effectLst/>
                        </a:rPr>
                        <a:t>Primarily horizontal communication among peers.</a:t>
                      </a:r>
                    </a:p>
                    <a:p>
                      <a:pPr>
                        <a:lnSpc>
                          <a:spcPct val="115000"/>
                        </a:lnSpc>
                        <a:spcAft>
                          <a:spcPts val="0"/>
                        </a:spcAft>
                      </a:pPr>
                      <a:r>
                        <a:rPr lang="en-NZ" sz="1400" dirty="0">
                          <a:effectLst/>
                        </a:rPr>
                        <a:t>Permits self-starters to do things as they see fit without interference.</a:t>
                      </a:r>
                    </a:p>
                    <a:p>
                      <a:pPr>
                        <a:lnSpc>
                          <a:spcPct val="115000"/>
                        </a:lnSpc>
                        <a:spcAft>
                          <a:spcPts val="0"/>
                        </a:spcAft>
                      </a:pPr>
                      <a:endParaRPr lang="en-NZ" sz="1400" dirty="0" smtClean="0">
                        <a:effectLst/>
                      </a:endParaRPr>
                    </a:p>
                    <a:p>
                      <a:pPr>
                        <a:lnSpc>
                          <a:spcPct val="115000"/>
                        </a:lnSpc>
                        <a:spcAft>
                          <a:spcPts val="0"/>
                        </a:spcAft>
                      </a:pPr>
                      <a:r>
                        <a:rPr lang="en-NZ" sz="1400" dirty="0" smtClean="0">
                          <a:effectLst/>
                        </a:rPr>
                        <a:t>Group </a:t>
                      </a:r>
                      <a:r>
                        <a:rPr lang="en-NZ" sz="1400" dirty="0">
                          <a:effectLst/>
                        </a:rPr>
                        <a:t>may drift aimlessly in the absence of direction.</a:t>
                      </a:r>
                      <a:endParaRPr lang="en-NZ"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66130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Contingency theory</a:t>
            </a:r>
            <a:endParaRPr lang="en-NZ" dirty="0"/>
          </a:p>
        </p:txBody>
      </p:sp>
      <p:sp>
        <p:nvSpPr>
          <p:cNvPr id="3" name="Content Placeholder 2"/>
          <p:cNvSpPr>
            <a:spLocks noGrp="1"/>
          </p:cNvSpPr>
          <p:nvPr>
            <p:ph idx="1"/>
          </p:nvPr>
        </p:nvSpPr>
        <p:spPr/>
        <p:txBody>
          <a:bodyPr>
            <a:normAutofit fontScale="85000" lnSpcReduction="10000"/>
          </a:bodyPr>
          <a:lstStyle/>
          <a:p>
            <a:pPr marL="0" indent="0">
              <a:buNone/>
            </a:pPr>
            <a:r>
              <a:rPr lang="en-NZ" dirty="0" smtClean="0"/>
              <a:t>Contingency theory in broad terms contingency theory says “what is appropriate in the circumstances” The ideal span of control is not fixed but is dependant on:-</a:t>
            </a:r>
          </a:p>
          <a:p>
            <a:r>
              <a:rPr lang="en-NZ" dirty="0" smtClean="0"/>
              <a:t>Nature of the task</a:t>
            </a:r>
          </a:p>
          <a:p>
            <a:r>
              <a:rPr lang="en-NZ" dirty="0" smtClean="0"/>
              <a:t>The ability and experience of the people</a:t>
            </a:r>
          </a:p>
          <a:p>
            <a:r>
              <a:rPr lang="en-NZ" dirty="0" smtClean="0"/>
              <a:t>Effectiveness of communications</a:t>
            </a:r>
          </a:p>
          <a:p>
            <a:r>
              <a:rPr lang="en-NZ" dirty="0" smtClean="0"/>
              <a:t>The cohesiveness of the team</a:t>
            </a:r>
          </a:p>
          <a:p>
            <a:r>
              <a:rPr lang="en-NZ" dirty="0" smtClean="0"/>
              <a:t>The degree of delegation required</a:t>
            </a:r>
          </a:p>
          <a:p>
            <a:r>
              <a:rPr lang="en-NZ" dirty="0" smtClean="0"/>
              <a:t>Physical conditions such as the proximity of the people concerned.</a:t>
            </a:r>
            <a:endParaRPr lang="en-NZ" dirty="0"/>
          </a:p>
        </p:txBody>
      </p:sp>
    </p:spTree>
    <p:extLst>
      <p:ext uri="{BB962C8B-B14F-4D97-AF65-F5344CB8AC3E}">
        <p14:creationId xmlns:p14="http://schemas.microsoft.com/office/powerpoint/2010/main" val="3846926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rver1\MyDocuments$\fishert\My Documents\My Pictures\Business Images\Adaire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16632"/>
            <a:ext cx="6552728" cy="6552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71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Scientific Management</a:t>
            </a:r>
            <a:endParaRPr lang="en-NZ" dirty="0"/>
          </a:p>
        </p:txBody>
      </p:sp>
      <p:sp>
        <p:nvSpPr>
          <p:cNvPr id="3" name="Content Placeholder 2"/>
          <p:cNvSpPr>
            <a:spLocks noGrp="1"/>
          </p:cNvSpPr>
          <p:nvPr>
            <p:ph idx="1"/>
          </p:nvPr>
        </p:nvSpPr>
        <p:spPr/>
        <p:txBody>
          <a:bodyPr>
            <a:normAutofit lnSpcReduction="10000"/>
          </a:bodyPr>
          <a:lstStyle/>
          <a:p>
            <a:pPr marL="0" indent="0">
              <a:buNone/>
            </a:pPr>
            <a:r>
              <a:rPr lang="en-NZ" dirty="0" smtClean="0"/>
              <a:t>The principals of scientific management were developed in the USA in the early 1900’s </a:t>
            </a:r>
          </a:p>
          <a:p>
            <a:r>
              <a:rPr lang="en-NZ" dirty="0" smtClean="0"/>
              <a:t>The development of a true science of work.</a:t>
            </a:r>
          </a:p>
          <a:p>
            <a:r>
              <a:rPr lang="en-NZ" dirty="0" smtClean="0"/>
              <a:t>The scientific selection and progressive development of workers.</a:t>
            </a:r>
          </a:p>
          <a:p>
            <a:r>
              <a:rPr lang="en-NZ" dirty="0" smtClean="0"/>
              <a:t>Bringing together the science and scientifically trained workers.</a:t>
            </a:r>
          </a:p>
          <a:p>
            <a:r>
              <a:rPr lang="en-NZ" dirty="0" smtClean="0"/>
              <a:t>Cooperation between management and workers.</a:t>
            </a:r>
            <a:endParaRPr lang="en-NZ" dirty="0"/>
          </a:p>
        </p:txBody>
      </p:sp>
    </p:spTree>
    <p:extLst>
      <p:ext uri="{BB962C8B-B14F-4D97-AF65-F5344CB8AC3E}">
        <p14:creationId xmlns:p14="http://schemas.microsoft.com/office/powerpoint/2010/main" val="3066073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Development of the principals of scientific management</a:t>
            </a:r>
            <a:endParaRPr lang="en-NZ" dirty="0"/>
          </a:p>
        </p:txBody>
      </p:sp>
      <p:sp>
        <p:nvSpPr>
          <p:cNvPr id="3" name="Content Placeholder 2"/>
          <p:cNvSpPr>
            <a:spLocks noGrp="1"/>
          </p:cNvSpPr>
          <p:nvPr>
            <p:ph idx="1"/>
          </p:nvPr>
        </p:nvSpPr>
        <p:spPr/>
        <p:txBody>
          <a:bodyPr/>
          <a:lstStyle/>
          <a:p>
            <a:r>
              <a:rPr lang="en-NZ" dirty="0" smtClean="0"/>
              <a:t>Division of labour.</a:t>
            </a:r>
          </a:p>
          <a:p>
            <a:r>
              <a:rPr lang="en-NZ" dirty="0" smtClean="0"/>
              <a:t>Application of logic to the management process.</a:t>
            </a:r>
          </a:p>
          <a:p>
            <a:r>
              <a:rPr lang="en-NZ" dirty="0" smtClean="0"/>
              <a:t>Full management control over the workshop.</a:t>
            </a:r>
          </a:p>
          <a:p>
            <a:r>
              <a:rPr lang="en-NZ" dirty="0" smtClean="0"/>
              <a:t>Measurement of work.</a:t>
            </a:r>
          </a:p>
          <a:p>
            <a:r>
              <a:rPr lang="en-NZ" dirty="0" smtClean="0"/>
              <a:t>Piece-rate systems of payment.</a:t>
            </a:r>
          </a:p>
          <a:p>
            <a:r>
              <a:rPr lang="en-NZ" dirty="0" smtClean="0"/>
              <a:t>Standardisation.</a:t>
            </a:r>
            <a:endParaRPr lang="en-NZ" dirty="0"/>
          </a:p>
        </p:txBody>
      </p:sp>
    </p:spTree>
    <p:extLst>
      <p:ext uri="{BB962C8B-B14F-4D97-AF65-F5344CB8AC3E}">
        <p14:creationId xmlns:p14="http://schemas.microsoft.com/office/powerpoint/2010/main" val="3736710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Human relations management</a:t>
            </a:r>
            <a:endParaRPr lang="en-NZ" dirty="0"/>
          </a:p>
        </p:txBody>
      </p:sp>
      <p:sp>
        <p:nvSpPr>
          <p:cNvPr id="3" name="Content Placeholder 2"/>
          <p:cNvSpPr>
            <a:spLocks noGrp="1"/>
          </p:cNvSpPr>
          <p:nvPr>
            <p:ph idx="1"/>
          </p:nvPr>
        </p:nvSpPr>
        <p:spPr/>
        <p:txBody>
          <a:bodyPr>
            <a:normAutofit fontScale="92500" lnSpcReduction="20000"/>
          </a:bodyPr>
          <a:lstStyle/>
          <a:p>
            <a:r>
              <a:rPr lang="en-NZ" dirty="0" smtClean="0"/>
              <a:t>Performance can be improved by good human relations.</a:t>
            </a:r>
          </a:p>
          <a:p>
            <a:r>
              <a:rPr lang="en-NZ" dirty="0" smtClean="0"/>
              <a:t>Managers should consult employees on matters that affect them.</a:t>
            </a:r>
          </a:p>
          <a:p>
            <a:r>
              <a:rPr lang="en-NZ" dirty="0" smtClean="0"/>
              <a:t>Leadership should be democratic rather than authoritarian.</a:t>
            </a:r>
          </a:p>
          <a:p>
            <a:r>
              <a:rPr lang="en-NZ" dirty="0" smtClean="0"/>
              <a:t>Employees are motivated by social and psychological rewards.</a:t>
            </a:r>
          </a:p>
          <a:p>
            <a:r>
              <a:rPr lang="en-NZ" dirty="0" smtClean="0"/>
              <a:t>Work group plays an important part in influencing performance.</a:t>
            </a:r>
            <a:endParaRPr lang="en-NZ" dirty="0"/>
          </a:p>
        </p:txBody>
      </p:sp>
    </p:spTree>
    <p:extLst>
      <p:ext uri="{BB962C8B-B14F-4D97-AF65-F5344CB8AC3E}">
        <p14:creationId xmlns:p14="http://schemas.microsoft.com/office/powerpoint/2010/main" val="431162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Abraham Maslow </a:t>
            </a:r>
            <a:br>
              <a:rPr lang="en-NZ" dirty="0" smtClean="0"/>
            </a:br>
            <a:r>
              <a:rPr lang="en-NZ" dirty="0" smtClean="0"/>
              <a:t>(hierarchy of needs)</a:t>
            </a:r>
            <a:endParaRPr lang="en-NZ"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691" y="1600200"/>
            <a:ext cx="6034617" cy="4525963"/>
          </a:xfrm>
        </p:spPr>
      </p:pic>
    </p:spTree>
    <p:extLst>
      <p:ext uri="{BB962C8B-B14F-4D97-AF65-F5344CB8AC3E}">
        <p14:creationId xmlns:p14="http://schemas.microsoft.com/office/powerpoint/2010/main" val="2372882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Manager v Leader</a:t>
            </a:r>
            <a:endParaRPr lang="en-NZ" dirty="0"/>
          </a:p>
        </p:txBody>
      </p:sp>
      <p:sp>
        <p:nvSpPr>
          <p:cNvPr id="3" name="Content Placeholder 2"/>
          <p:cNvSpPr>
            <a:spLocks noGrp="1"/>
          </p:cNvSpPr>
          <p:nvPr>
            <p:ph idx="1"/>
          </p:nvPr>
        </p:nvSpPr>
        <p:spPr/>
        <p:txBody>
          <a:bodyPr/>
          <a:lstStyle/>
          <a:p>
            <a:r>
              <a:rPr lang="en-NZ" dirty="0" smtClean="0"/>
              <a:t>Managers have legitimate power as a result of being appointed.</a:t>
            </a:r>
          </a:p>
          <a:p>
            <a:r>
              <a:rPr lang="en-NZ" dirty="0" smtClean="0"/>
              <a:t>Leaders may be appointed, but often emerge.</a:t>
            </a:r>
          </a:p>
          <a:p>
            <a:endParaRPr lang="en-NZ" dirty="0"/>
          </a:p>
        </p:txBody>
      </p:sp>
    </p:spTree>
    <p:extLst>
      <p:ext uri="{BB962C8B-B14F-4D97-AF65-F5344CB8AC3E}">
        <p14:creationId xmlns:p14="http://schemas.microsoft.com/office/powerpoint/2010/main" val="2443790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20688"/>
            <a:ext cx="8208912" cy="4524315"/>
          </a:xfrm>
          <a:prstGeom prst="rect">
            <a:avLst/>
          </a:prstGeom>
          <a:noFill/>
        </p:spPr>
        <p:txBody>
          <a:bodyPr wrap="square" rtlCol="0">
            <a:spAutoFit/>
          </a:bodyPr>
          <a:lstStyle/>
          <a:p>
            <a:r>
              <a:rPr lang="en-NZ" sz="3200" dirty="0" smtClean="0"/>
              <a:t>The concept of the hierarchy has two consequences.</a:t>
            </a:r>
          </a:p>
          <a:p>
            <a:endParaRPr lang="en-NZ" sz="3200" dirty="0"/>
          </a:p>
          <a:p>
            <a:pPr marL="285750" indent="-285750">
              <a:buFont typeface="Arial" pitchFamily="34" charset="0"/>
              <a:buChar char="•"/>
            </a:pPr>
            <a:r>
              <a:rPr lang="en-NZ" sz="3200" dirty="0" smtClean="0"/>
              <a:t>Unless a lower order need has been satisfied the  higher order needs do not motivate.</a:t>
            </a:r>
          </a:p>
          <a:p>
            <a:pPr marL="285750" indent="-285750">
              <a:buFont typeface="Arial" pitchFamily="34" charset="0"/>
              <a:buChar char="•"/>
            </a:pPr>
            <a:r>
              <a:rPr lang="en-NZ" sz="3200" dirty="0" smtClean="0"/>
              <a:t>Once a need has been satisfied it no longer motivates.</a:t>
            </a:r>
            <a:endParaRPr lang="en-NZ" sz="3200" dirty="0"/>
          </a:p>
          <a:p>
            <a:pPr marL="285750" indent="-285750">
              <a:buFont typeface="Arial" pitchFamily="34" charset="0"/>
              <a:buChar char="•"/>
            </a:pPr>
            <a:r>
              <a:rPr lang="en-NZ" sz="3200" dirty="0" smtClean="0"/>
              <a:t>Further motivation can only come by giving employees greater autonomy and creativity.</a:t>
            </a:r>
            <a:endParaRPr lang="en-NZ" sz="3200" dirty="0"/>
          </a:p>
        </p:txBody>
      </p:sp>
    </p:spTree>
    <p:extLst>
      <p:ext uri="{BB962C8B-B14F-4D97-AF65-F5344CB8AC3E}">
        <p14:creationId xmlns:p14="http://schemas.microsoft.com/office/powerpoint/2010/main" val="1106103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Frederic Herzberg’s two factor theory</a:t>
            </a:r>
            <a:endParaRPr lang="en-NZ" dirty="0"/>
          </a:p>
        </p:txBody>
      </p:sp>
      <p:sp>
        <p:nvSpPr>
          <p:cNvPr id="3" name="Content Placeholder 2"/>
          <p:cNvSpPr>
            <a:spLocks noGrp="1"/>
          </p:cNvSpPr>
          <p:nvPr>
            <p:ph idx="1"/>
          </p:nvPr>
        </p:nvSpPr>
        <p:spPr/>
        <p:txBody>
          <a:bodyPr/>
          <a:lstStyle/>
          <a:p>
            <a:r>
              <a:rPr lang="en-NZ" dirty="0" smtClean="0"/>
              <a:t>Herzberg distinguished between motivators (which give positive satisfaction) and what he called hygiene or maintenance factors.</a:t>
            </a:r>
          </a:p>
          <a:p>
            <a:r>
              <a:rPr lang="en-NZ" dirty="0" smtClean="0"/>
              <a:t>The hygiene factors do not give satisfaction, but their absence will cause dissatisfaction.  </a:t>
            </a:r>
          </a:p>
          <a:p>
            <a:r>
              <a:rPr lang="en-NZ" dirty="0" smtClean="0"/>
              <a:t>Translated into practical management this theory has evolved into job enrichment. </a:t>
            </a:r>
            <a:endParaRPr lang="en-NZ" dirty="0"/>
          </a:p>
        </p:txBody>
      </p:sp>
    </p:spTree>
    <p:extLst>
      <p:ext uri="{BB962C8B-B14F-4D97-AF65-F5344CB8AC3E}">
        <p14:creationId xmlns:p14="http://schemas.microsoft.com/office/powerpoint/2010/main" val="1905893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Herzberg’s Hygiene theory</a:t>
            </a:r>
            <a:endParaRPr lang="en-NZ"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628800"/>
            <a:ext cx="6840760" cy="4176464"/>
          </a:xfrm>
        </p:spPr>
      </p:pic>
    </p:spTree>
    <p:extLst>
      <p:ext uri="{BB962C8B-B14F-4D97-AF65-F5344CB8AC3E}">
        <p14:creationId xmlns:p14="http://schemas.microsoft.com/office/powerpoint/2010/main" val="485657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71607298"/>
              </p:ext>
            </p:extLst>
          </p:nvPr>
        </p:nvGraphicFramePr>
        <p:xfrm>
          <a:off x="395536" y="260648"/>
          <a:ext cx="8352929" cy="6361938"/>
        </p:xfrm>
        <a:graphic>
          <a:graphicData uri="http://schemas.openxmlformats.org/drawingml/2006/table">
            <a:tbl>
              <a:tblPr firstRow="1" firstCol="1" bandRow="1">
                <a:tableStyleId>{5C22544A-7EE6-4342-B048-85BDC9FD1C3A}</a:tableStyleId>
              </a:tblPr>
              <a:tblGrid>
                <a:gridCol w="1634976"/>
                <a:gridCol w="2540585"/>
                <a:gridCol w="1559057"/>
                <a:gridCol w="2618311"/>
              </a:tblGrid>
              <a:tr h="181407">
                <a:tc gridSpan="2">
                  <a:txBody>
                    <a:bodyPr/>
                    <a:lstStyle/>
                    <a:p>
                      <a:pPr>
                        <a:lnSpc>
                          <a:spcPct val="115000"/>
                        </a:lnSpc>
                        <a:spcAft>
                          <a:spcPts val="0"/>
                        </a:spcAft>
                      </a:pPr>
                      <a:r>
                        <a:rPr lang="en-NZ" sz="1100" dirty="0">
                          <a:effectLst/>
                        </a:rPr>
                        <a:t>Hygiene factors</a:t>
                      </a:r>
                      <a:endParaRPr lang="en-NZ" sz="1100" dirty="0">
                        <a:effectLst/>
                        <a:latin typeface="Calibri"/>
                        <a:ea typeface="Calibri"/>
                        <a:cs typeface="Times New Roman"/>
                      </a:endParaRPr>
                    </a:p>
                  </a:txBody>
                  <a:tcPr marL="42369" marR="42369" marT="0" marB="0"/>
                </a:tc>
                <a:tc hMerge="1">
                  <a:txBody>
                    <a:bodyPr/>
                    <a:lstStyle/>
                    <a:p>
                      <a:endParaRPr lang="en-NZ"/>
                    </a:p>
                  </a:txBody>
                  <a:tcPr/>
                </a:tc>
                <a:tc gridSpan="2">
                  <a:txBody>
                    <a:bodyPr/>
                    <a:lstStyle/>
                    <a:p>
                      <a:pPr>
                        <a:lnSpc>
                          <a:spcPct val="115000"/>
                        </a:lnSpc>
                        <a:spcAft>
                          <a:spcPts val="0"/>
                        </a:spcAft>
                      </a:pPr>
                      <a:r>
                        <a:rPr lang="en-NZ" sz="1100">
                          <a:effectLst/>
                        </a:rPr>
                        <a:t>Motivators</a:t>
                      </a:r>
                      <a:endParaRPr lang="en-NZ" sz="1100">
                        <a:effectLst/>
                        <a:latin typeface="Calibri"/>
                        <a:ea typeface="Calibri"/>
                        <a:cs typeface="Times New Roman"/>
                      </a:endParaRPr>
                    </a:p>
                  </a:txBody>
                  <a:tcPr marL="42369" marR="42369" marT="0" marB="0"/>
                </a:tc>
                <a:tc hMerge="1">
                  <a:txBody>
                    <a:bodyPr/>
                    <a:lstStyle/>
                    <a:p>
                      <a:endParaRPr lang="en-NZ"/>
                    </a:p>
                  </a:txBody>
                  <a:tcPr/>
                </a:tc>
              </a:tr>
              <a:tr h="6155297">
                <a:tc>
                  <a:txBody>
                    <a:bodyPr/>
                    <a:lstStyle/>
                    <a:p>
                      <a:pPr>
                        <a:lnSpc>
                          <a:spcPct val="115000"/>
                        </a:lnSpc>
                        <a:spcAft>
                          <a:spcPts val="0"/>
                        </a:spcAft>
                      </a:pPr>
                      <a:r>
                        <a:rPr lang="en-NZ" sz="1100" dirty="0">
                          <a:effectLst/>
                        </a:rPr>
                        <a:t>Pay and benefits</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Working conditions</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Company policy</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Status</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Job security</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Supervisory and autonomy</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r>
                        <a:rPr lang="en-NZ" sz="1100" dirty="0" smtClean="0">
                          <a:effectLst/>
                        </a:rPr>
                        <a:t>Office </a:t>
                      </a:r>
                      <a:r>
                        <a:rPr lang="en-NZ" sz="1100" dirty="0">
                          <a:effectLst/>
                        </a:rPr>
                        <a:t>life</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Personal life</a:t>
                      </a:r>
                      <a:endParaRPr lang="en-NZ" sz="1100" dirty="0">
                        <a:effectLst/>
                        <a:latin typeface="Calibri"/>
                        <a:ea typeface="Calibri"/>
                        <a:cs typeface="Times New Roman"/>
                      </a:endParaRPr>
                    </a:p>
                  </a:txBody>
                  <a:tcPr marL="42369" marR="42369" marT="0" marB="0"/>
                </a:tc>
                <a:tc>
                  <a:txBody>
                    <a:bodyPr/>
                    <a:lstStyle/>
                    <a:p>
                      <a:pPr>
                        <a:lnSpc>
                          <a:spcPct val="115000"/>
                        </a:lnSpc>
                        <a:spcAft>
                          <a:spcPts val="0"/>
                        </a:spcAft>
                      </a:pPr>
                      <a:r>
                        <a:rPr lang="en-NZ" sz="1100" dirty="0">
                          <a:effectLst/>
                        </a:rPr>
                        <a:t>These include basic income, fringe benefits, bonuses, holidays, company car and similar items.</a:t>
                      </a:r>
                    </a:p>
                    <a:p>
                      <a:pPr>
                        <a:lnSpc>
                          <a:spcPct val="115000"/>
                        </a:lnSpc>
                        <a:spcAft>
                          <a:spcPts val="0"/>
                        </a:spcAft>
                      </a:pPr>
                      <a:endParaRPr lang="en-NZ" sz="1100" dirty="0" smtClean="0">
                        <a:effectLst/>
                      </a:endParaRPr>
                    </a:p>
                    <a:p>
                      <a:pPr>
                        <a:lnSpc>
                          <a:spcPct val="115000"/>
                        </a:lnSpc>
                        <a:spcAft>
                          <a:spcPts val="0"/>
                        </a:spcAft>
                      </a:pPr>
                      <a:r>
                        <a:rPr lang="en-NZ" sz="1100" dirty="0" smtClean="0">
                          <a:effectLst/>
                        </a:rPr>
                        <a:t>These </a:t>
                      </a:r>
                      <a:r>
                        <a:rPr lang="en-NZ" sz="1100" dirty="0">
                          <a:effectLst/>
                        </a:rPr>
                        <a:t>conditions include working hours, workplace layout, facilities and equipment provided for the job.</a:t>
                      </a:r>
                    </a:p>
                    <a:p>
                      <a:pPr>
                        <a:lnSpc>
                          <a:spcPct val="115000"/>
                        </a:lnSpc>
                        <a:spcAft>
                          <a:spcPts val="0"/>
                        </a:spcAft>
                      </a:pPr>
                      <a:endParaRPr lang="en-NZ" sz="1100" dirty="0" smtClean="0">
                        <a:effectLst/>
                      </a:endParaRPr>
                    </a:p>
                    <a:p>
                      <a:pPr>
                        <a:lnSpc>
                          <a:spcPct val="115000"/>
                        </a:lnSpc>
                        <a:spcAft>
                          <a:spcPts val="0"/>
                        </a:spcAft>
                      </a:pPr>
                      <a:r>
                        <a:rPr lang="en-NZ" sz="1100" dirty="0" smtClean="0">
                          <a:effectLst/>
                        </a:rPr>
                        <a:t>The </a:t>
                      </a:r>
                      <a:r>
                        <a:rPr lang="en-NZ" sz="1100" dirty="0">
                          <a:effectLst/>
                        </a:rPr>
                        <a:t>company policy is the rules and regulations that govern employers and employees.</a:t>
                      </a:r>
                    </a:p>
                    <a:p>
                      <a:pPr>
                        <a:lnSpc>
                          <a:spcPct val="115000"/>
                        </a:lnSpc>
                        <a:spcAft>
                          <a:spcPts val="0"/>
                        </a:spcAft>
                      </a:pPr>
                      <a:endParaRPr lang="en-NZ" sz="1100" dirty="0" smtClean="0">
                        <a:effectLst/>
                      </a:endParaRPr>
                    </a:p>
                    <a:p>
                      <a:pPr>
                        <a:lnSpc>
                          <a:spcPct val="115000"/>
                        </a:lnSpc>
                        <a:spcAft>
                          <a:spcPts val="0"/>
                        </a:spcAft>
                      </a:pPr>
                      <a:r>
                        <a:rPr lang="en-NZ" sz="1100" dirty="0" smtClean="0">
                          <a:effectLst/>
                        </a:rPr>
                        <a:t>A </a:t>
                      </a:r>
                      <a:r>
                        <a:rPr lang="en-NZ" sz="1100" dirty="0">
                          <a:effectLst/>
                        </a:rPr>
                        <a:t>person’s status is determined by their rank, authority and relationship to others, reflecting a level of confidence. </a:t>
                      </a:r>
                    </a:p>
                    <a:p>
                      <a:pPr>
                        <a:lnSpc>
                          <a:spcPct val="115000"/>
                        </a:lnSpc>
                        <a:spcAft>
                          <a:spcPts val="0"/>
                        </a:spcAft>
                      </a:pPr>
                      <a:endParaRPr lang="en-NZ" sz="1100" dirty="0" smtClean="0">
                        <a:effectLst/>
                      </a:endParaRPr>
                    </a:p>
                    <a:p>
                      <a:pPr>
                        <a:lnSpc>
                          <a:spcPct val="115000"/>
                        </a:lnSpc>
                        <a:spcAft>
                          <a:spcPts val="0"/>
                        </a:spcAft>
                      </a:pPr>
                      <a:endParaRPr lang="en-NZ" sz="1100" dirty="0" smtClean="0">
                        <a:effectLst/>
                      </a:endParaRPr>
                    </a:p>
                    <a:p>
                      <a:pPr>
                        <a:lnSpc>
                          <a:spcPct val="115000"/>
                        </a:lnSpc>
                        <a:spcAft>
                          <a:spcPts val="0"/>
                        </a:spcAft>
                      </a:pPr>
                      <a:r>
                        <a:rPr lang="en-NZ" sz="1100" dirty="0" smtClean="0">
                          <a:effectLst/>
                        </a:rPr>
                        <a:t>This </a:t>
                      </a:r>
                      <a:r>
                        <a:rPr lang="en-NZ" sz="1100" dirty="0">
                          <a:effectLst/>
                        </a:rPr>
                        <a:t>is the degree of confidence that the employee has regarding continued employment in an organisation.</a:t>
                      </a:r>
                    </a:p>
                    <a:p>
                      <a:pPr>
                        <a:lnSpc>
                          <a:spcPct val="115000"/>
                        </a:lnSpc>
                        <a:spcAft>
                          <a:spcPts val="0"/>
                        </a:spcAft>
                      </a:pPr>
                      <a:endParaRPr lang="en-NZ" sz="1100" dirty="0" smtClean="0">
                        <a:effectLst/>
                      </a:endParaRPr>
                    </a:p>
                    <a:p>
                      <a:pPr>
                        <a:lnSpc>
                          <a:spcPct val="115000"/>
                        </a:lnSpc>
                        <a:spcAft>
                          <a:spcPts val="0"/>
                        </a:spcAft>
                      </a:pPr>
                      <a:endParaRPr lang="en-NZ" sz="1100" dirty="0" smtClean="0">
                        <a:effectLst/>
                      </a:endParaRPr>
                    </a:p>
                    <a:p>
                      <a:pPr>
                        <a:lnSpc>
                          <a:spcPct val="115000"/>
                        </a:lnSpc>
                        <a:spcAft>
                          <a:spcPts val="0"/>
                        </a:spcAft>
                      </a:pPr>
                      <a:r>
                        <a:rPr lang="en-NZ" sz="1100" dirty="0" smtClean="0">
                          <a:effectLst/>
                        </a:rPr>
                        <a:t>This </a:t>
                      </a:r>
                      <a:r>
                        <a:rPr lang="en-NZ" sz="1100" dirty="0">
                          <a:effectLst/>
                        </a:rPr>
                        <a:t>factor concerns the extent of control that an individual has over the content and execution of a job.</a:t>
                      </a:r>
                    </a:p>
                    <a:p>
                      <a:pPr>
                        <a:lnSpc>
                          <a:spcPct val="115000"/>
                        </a:lnSpc>
                        <a:spcAft>
                          <a:spcPts val="0"/>
                        </a:spcAft>
                      </a:pPr>
                      <a:endParaRPr lang="en-NZ" sz="1100" dirty="0" smtClean="0">
                        <a:effectLst/>
                      </a:endParaRPr>
                    </a:p>
                    <a:p>
                      <a:pPr>
                        <a:lnSpc>
                          <a:spcPct val="115000"/>
                        </a:lnSpc>
                        <a:spcAft>
                          <a:spcPts val="0"/>
                        </a:spcAft>
                      </a:pPr>
                      <a:r>
                        <a:rPr lang="en-NZ" sz="1100" dirty="0" smtClean="0">
                          <a:effectLst/>
                        </a:rPr>
                        <a:t>This </a:t>
                      </a:r>
                      <a:r>
                        <a:rPr lang="en-NZ" sz="1100" dirty="0">
                          <a:effectLst/>
                        </a:rPr>
                        <a:t>is the level and type of interpersonal relations within the individual’s working environment.</a:t>
                      </a:r>
                    </a:p>
                    <a:p>
                      <a:pPr>
                        <a:lnSpc>
                          <a:spcPct val="115000"/>
                        </a:lnSpc>
                        <a:spcAft>
                          <a:spcPts val="0"/>
                        </a:spcAft>
                      </a:pPr>
                      <a:r>
                        <a:rPr lang="en-NZ" sz="1100" dirty="0">
                          <a:effectLst/>
                        </a:rPr>
                        <a:t>An individual’s personal life is the time spent on family, friends and interests – restricted by time spent at work.</a:t>
                      </a:r>
                      <a:endParaRPr lang="en-NZ" sz="1100" dirty="0">
                        <a:effectLst/>
                        <a:latin typeface="Calibri"/>
                        <a:ea typeface="Calibri"/>
                        <a:cs typeface="Times New Roman"/>
                      </a:endParaRPr>
                    </a:p>
                  </a:txBody>
                  <a:tcPr marL="42369" marR="42369" marT="0" marB="0"/>
                </a:tc>
                <a:tc>
                  <a:txBody>
                    <a:bodyPr/>
                    <a:lstStyle/>
                    <a:p>
                      <a:pPr>
                        <a:lnSpc>
                          <a:spcPct val="115000"/>
                        </a:lnSpc>
                        <a:spcAft>
                          <a:spcPts val="0"/>
                        </a:spcAft>
                      </a:pPr>
                      <a:r>
                        <a:rPr lang="en-NZ" sz="1100" dirty="0">
                          <a:effectLst/>
                        </a:rPr>
                        <a:t>Achievement</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Recognition</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r>
                        <a:rPr lang="en-NZ" sz="1100" dirty="0" smtClean="0">
                          <a:effectLst/>
                        </a:rPr>
                        <a:t>Job </a:t>
                      </a:r>
                      <a:r>
                        <a:rPr lang="en-NZ" sz="1100" dirty="0">
                          <a:effectLst/>
                        </a:rPr>
                        <a:t>interest</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r>
                        <a:rPr lang="en-NZ" sz="1100" dirty="0" smtClean="0">
                          <a:effectLst/>
                        </a:rPr>
                        <a:t>Responsibility</a:t>
                      </a:r>
                      <a:endParaRPr lang="en-NZ" sz="1100" dirty="0">
                        <a:effectLst/>
                      </a:endParaRP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p>
                    <a:p>
                      <a:pPr>
                        <a:lnSpc>
                          <a:spcPct val="115000"/>
                        </a:lnSpc>
                        <a:spcAft>
                          <a:spcPts val="0"/>
                        </a:spcAft>
                      </a:pPr>
                      <a:r>
                        <a:rPr lang="en-NZ" sz="1100" dirty="0">
                          <a:effectLst/>
                        </a:rPr>
                        <a:t> </a:t>
                      </a:r>
                      <a:r>
                        <a:rPr lang="en-NZ" sz="1100" dirty="0" smtClean="0">
                          <a:effectLst/>
                        </a:rPr>
                        <a:t>Advancement</a:t>
                      </a:r>
                      <a:endParaRPr lang="en-NZ" sz="1100" dirty="0">
                        <a:effectLst/>
                        <a:latin typeface="Calibri"/>
                        <a:ea typeface="Calibri"/>
                        <a:cs typeface="Times New Roman"/>
                      </a:endParaRPr>
                    </a:p>
                  </a:txBody>
                  <a:tcPr marL="42369" marR="42369" marT="0" marB="0"/>
                </a:tc>
                <a:tc>
                  <a:txBody>
                    <a:bodyPr/>
                    <a:lstStyle/>
                    <a:p>
                      <a:pPr>
                        <a:lnSpc>
                          <a:spcPct val="115000"/>
                        </a:lnSpc>
                        <a:spcAft>
                          <a:spcPts val="0"/>
                        </a:spcAft>
                      </a:pPr>
                      <a:r>
                        <a:rPr lang="en-NZ" sz="1100" dirty="0">
                          <a:effectLst/>
                        </a:rPr>
                        <a:t>Reaching or exceeding task objectives is particularly important because the onwards and upwards urge to achieve is a basic human drive.  It is one of the most powerful motivators.</a:t>
                      </a:r>
                    </a:p>
                    <a:p>
                      <a:pPr>
                        <a:lnSpc>
                          <a:spcPct val="115000"/>
                        </a:lnSpc>
                        <a:spcAft>
                          <a:spcPts val="0"/>
                        </a:spcAft>
                      </a:pPr>
                      <a:r>
                        <a:rPr lang="en-NZ" sz="1100" dirty="0">
                          <a:effectLst/>
                        </a:rPr>
                        <a:t>The acknowledgement of achievements by senior staff members is motivational because it helps to enhance self-esteem.  For many staff members, recognition may be viewed as a reward in itself.</a:t>
                      </a:r>
                    </a:p>
                    <a:p>
                      <a:pPr>
                        <a:lnSpc>
                          <a:spcPct val="115000"/>
                        </a:lnSpc>
                        <a:spcAft>
                          <a:spcPts val="0"/>
                        </a:spcAft>
                      </a:pPr>
                      <a:r>
                        <a:rPr lang="en-NZ" sz="1100" dirty="0">
                          <a:effectLst/>
                        </a:rPr>
                        <a:t>A job that provides positive, satisfying pleasure to individuals and groups will be a greater motivational force than a job that does not sustain interest.  As far as possible responsibilities should be matched to individuals’ interests.</a:t>
                      </a:r>
                    </a:p>
                    <a:p>
                      <a:pPr>
                        <a:lnSpc>
                          <a:spcPct val="115000"/>
                        </a:lnSpc>
                        <a:spcAft>
                          <a:spcPts val="0"/>
                        </a:spcAft>
                      </a:pPr>
                      <a:r>
                        <a:rPr lang="en-NZ" sz="1100" dirty="0">
                          <a:effectLst/>
                        </a:rPr>
                        <a:t>The opportunity to exercise authority and power may demand leadership skills, risk taking, decision making and self-direction, all are strong motivators.</a:t>
                      </a:r>
                    </a:p>
                    <a:p>
                      <a:pPr>
                        <a:lnSpc>
                          <a:spcPct val="115000"/>
                        </a:lnSpc>
                        <a:spcAft>
                          <a:spcPts val="0"/>
                        </a:spcAft>
                      </a:pPr>
                      <a:r>
                        <a:rPr lang="en-NZ" sz="1100" dirty="0">
                          <a:effectLst/>
                        </a:rPr>
                        <a:t>Promotion, progress and rising rewards for achievement are important here.  Possibly the main motivator, however,, is the feeling that advancement is possible.</a:t>
                      </a:r>
                      <a:endParaRPr lang="en-NZ" sz="1100" dirty="0">
                        <a:effectLst/>
                        <a:latin typeface="Calibri"/>
                        <a:ea typeface="Calibri"/>
                        <a:cs typeface="Times New Roman"/>
                      </a:endParaRPr>
                    </a:p>
                  </a:txBody>
                  <a:tcPr marL="42369" marR="42369" marT="0" marB="0"/>
                </a:tc>
              </a:tr>
            </a:tbl>
          </a:graphicData>
        </a:graphic>
      </p:graphicFrame>
    </p:spTree>
    <p:extLst>
      <p:ext uri="{BB962C8B-B14F-4D97-AF65-F5344CB8AC3E}">
        <p14:creationId xmlns:p14="http://schemas.microsoft.com/office/powerpoint/2010/main" val="2381154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McGregor’s theory X &amp; Y</a:t>
            </a:r>
            <a:endParaRPr lang="en-NZ" dirty="0"/>
          </a:p>
        </p:txBody>
      </p:sp>
      <p:sp>
        <p:nvSpPr>
          <p:cNvPr id="3" name="Content Placeholder 2"/>
          <p:cNvSpPr>
            <a:spLocks noGrp="1"/>
          </p:cNvSpPr>
          <p:nvPr>
            <p:ph idx="1"/>
          </p:nvPr>
        </p:nvSpPr>
        <p:spPr/>
        <p:txBody>
          <a:bodyPr>
            <a:normAutofit lnSpcReduction="10000"/>
          </a:bodyPr>
          <a:lstStyle/>
          <a:p>
            <a:pPr marL="0" indent="0">
              <a:buNone/>
            </a:pPr>
            <a:r>
              <a:rPr lang="en-NZ" dirty="0" smtClean="0"/>
              <a:t>McGregor contrasted two sets of assumptions about workers attitudes to work and responsibility. </a:t>
            </a:r>
          </a:p>
          <a:p>
            <a:pPr marL="0" indent="0">
              <a:buNone/>
            </a:pPr>
            <a:r>
              <a:rPr lang="en-NZ" dirty="0" smtClean="0"/>
              <a:t>Theory X assumes an employee is a reluctant worker who has to be coerced and given extrinsic rewards.</a:t>
            </a:r>
          </a:p>
          <a:p>
            <a:pPr marL="0" indent="0">
              <a:buNone/>
            </a:pPr>
            <a:r>
              <a:rPr lang="en-NZ" dirty="0" smtClean="0"/>
              <a:t>Theory Y assumes an employee prefers autonomy, responsibility and gains a sense of achievement from work. </a:t>
            </a:r>
            <a:endParaRPr lang="en-NZ" dirty="0"/>
          </a:p>
        </p:txBody>
      </p:sp>
    </p:spTree>
    <p:extLst>
      <p:ext uri="{BB962C8B-B14F-4D97-AF65-F5344CB8AC3E}">
        <p14:creationId xmlns:p14="http://schemas.microsoft.com/office/powerpoint/2010/main" val="3017702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0696" y="803145"/>
            <a:ext cx="7920880" cy="5724644"/>
          </a:xfrm>
          <a:prstGeom prst="rect">
            <a:avLst/>
          </a:prstGeom>
          <a:noFill/>
        </p:spPr>
        <p:txBody>
          <a:bodyPr wrap="square" rtlCol="0">
            <a:spAutoFit/>
          </a:bodyPr>
          <a:lstStyle/>
          <a:p>
            <a:r>
              <a:rPr lang="en-NZ" sz="2000" b="1" dirty="0" smtClean="0"/>
              <a:t>McGregor argued there are not two types of workers, but managers have two contrasting assumptions and this conditions their treatment of the workforce. </a:t>
            </a:r>
          </a:p>
          <a:p>
            <a:endParaRPr lang="en-NZ" dirty="0"/>
          </a:p>
          <a:p>
            <a:r>
              <a:rPr lang="en-NZ" b="1" dirty="0" smtClean="0"/>
              <a:t>Acceptance of a negative Theory X view of workers results in:-</a:t>
            </a:r>
          </a:p>
          <a:p>
            <a:pPr marL="285750" indent="-285750">
              <a:buFont typeface="Arial" pitchFamily="34" charset="0"/>
              <a:buChar char="•"/>
            </a:pPr>
            <a:r>
              <a:rPr lang="en-NZ" dirty="0" smtClean="0"/>
              <a:t>Autocratic leadership.</a:t>
            </a:r>
          </a:p>
          <a:p>
            <a:pPr marL="285750" indent="-285750">
              <a:buFont typeface="Arial" pitchFamily="34" charset="0"/>
              <a:buChar char="•"/>
            </a:pPr>
            <a:r>
              <a:rPr lang="en-NZ" dirty="0" smtClean="0"/>
              <a:t>Traditional organisational structures.</a:t>
            </a:r>
          </a:p>
          <a:p>
            <a:pPr marL="285750" indent="-285750">
              <a:buFont typeface="Arial" pitchFamily="34" charset="0"/>
              <a:buChar char="•"/>
            </a:pPr>
            <a:r>
              <a:rPr lang="en-NZ" dirty="0" smtClean="0"/>
              <a:t>Centralisation of decision making.</a:t>
            </a:r>
          </a:p>
          <a:p>
            <a:pPr marL="285750" indent="-285750">
              <a:buFont typeface="Arial" pitchFamily="34" charset="0"/>
              <a:buChar char="•"/>
            </a:pPr>
            <a:r>
              <a:rPr lang="en-NZ" dirty="0" smtClean="0"/>
              <a:t>Scientific management .</a:t>
            </a:r>
          </a:p>
          <a:p>
            <a:pPr marL="285750" indent="-285750">
              <a:buFont typeface="Arial" pitchFamily="34" charset="0"/>
              <a:buChar char="•"/>
            </a:pPr>
            <a:r>
              <a:rPr lang="en-NZ" dirty="0" smtClean="0"/>
              <a:t>A stress on extrinsic factors (pay and punishment).</a:t>
            </a:r>
          </a:p>
          <a:p>
            <a:pPr marL="285750" indent="-285750">
              <a:buFont typeface="Arial" pitchFamily="34" charset="0"/>
              <a:buChar char="•"/>
            </a:pPr>
            <a:endParaRPr lang="en-NZ" dirty="0"/>
          </a:p>
          <a:p>
            <a:r>
              <a:rPr lang="en-NZ" b="1" dirty="0" smtClean="0"/>
              <a:t>Acceptance </a:t>
            </a:r>
            <a:r>
              <a:rPr lang="en-NZ" b="1" dirty="0"/>
              <a:t>o</a:t>
            </a:r>
            <a:r>
              <a:rPr lang="en-NZ" b="1" dirty="0" smtClean="0"/>
              <a:t>f the more positive Theory Y results in:-</a:t>
            </a:r>
          </a:p>
          <a:p>
            <a:pPr marL="285750" indent="-285750">
              <a:buFont typeface="Arial" pitchFamily="34" charset="0"/>
              <a:buChar char="•"/>
            </a:pPr>
            <a:r>
              <a:rPr lang="en-NZ" dirty="0" smtClean="0"/>
              <a:t>Democratic or free rein style of leadership.</a:t>
            </a:r>
          </a:p>
          <a:p>
            <a:pPr marL="285750" indent="-285750">
              <a:buFont typeface="Arial" pitchFamily="34" charset="0"/>
              <a:buChar char="•"/>
            </a:pPr>
            <a:r>
              <a:rPr lang="en-NZ" dirty="0" smtClean="0"/>
              <a:t>More flexible structures.</a:t>
            </a:r>
          </a:p>
          <a:p>
            <a:pPr marL="285750" indent="-285750">
              <a:buFont typeface="Arial" pitchFamily="34" charset="0"/>
              <a:buChar char="•"/>
            </a:pPr>
            <a:r>
              <a:rPr lang="en-NZ" dirty="0" smtClean="0"/>
              <a:t>Decentralisation of decision making.</a:t>
            </a:r>
          </a:p>
          <a:p>
            <a:pPr marL="285750" indent="-285750">
              <a:buFont typeface="Arial" pitchFamily="34" charset="0"/>
              <a:buChar char="•"/>
            </a:pPr>
            <a:r>
              <a:rPr lang="en-NZ" dirty="0" smtClean="0"/>
              <a:t>A search for appropriate ways of motivating the workforce.</a:t>
            </a:r>
          </a:p>
          <a:p>
            <a:pPr marL="285750" indent="-285750">
              <a:buFont typeface="Arial" pitchFamily="34" charset="0"/>
              <a:buChar char="•"/>
            </a:pPr>
            <a:r>
              <a:rPr lang="en-NZ" dirty="0" smtClean="0"/>
              <a:t>A stress on factors intrinsic to the work itself.</a:t>
            </a:r>
          </a:p>
          <a:p>
            <a:pPr marL="285750" indent="-285750">
              <a:buFont typeface="Arial" pitchFamily="34" charset="0"/>
              <a:buChar char="•"/>
            </a:pPr>
            <a:endParaRPr lang="en-NZ" dirty="0" smtClean="0"/>
          </a:p>
          <a:p>
            <a:pPr marL="285750" indent="-285750">
              <a:buFont typeface="Arial" pitchFamily="34" charset="0"/>
              <a:buChar char="•"/>
            </a:pPr>
            <a:endParaRPr lang="en-NZ" dirty="0"/>
          </a:p>
          <a:p>
            <a:pPr marL="285750" indent="-285750">
              <a:buFont typeface="Arial" pitchFamily="34" charset="0"/>
              <a:buChar char="•"/>
            </a:pPr>
            <a:endParaRPr lang="en-NZ" dirty="0"/>
          </a:p>
        </p:txBody>
      </p:sp>
    </p:spTree>
    <p:extLst>
      <p:ext uri="{BB962C8B-B14F-4D97-AF65-F5344CB8AC3E}">
        <p14:creationId xmlns:p14="http://schemas.microsoft.com/office/powerpoint/2010/main" val="3696019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erver1\MyDocuments$\fishert\My Documents\My Pictures\Business Images\MacGraggor's Theory X &amp; 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24744"/>
            <a:ext cx="6480720" cy="4896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267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David McClelland’s needs theory </a:t>
            </a:r>
            <a:endParaRPr lang="en-NZ" dirty="0"/>
          </a:p>
        </p:txBody>
      </p:sp>
      <p:sp>
        <p:nvSpPr>
          <p:cNvPr id="3" name="Content Placeholder 2"/>
          <p:cNvSpPr>
            <a:spLocks noGrp="1"/>
          </p:cNvSpPr>
          <p:nvPr>
            <p:ph idx="1"/>
          </p:nvPr>
        </p:nvSpPr>
        <p:spPr/>
        <p:txBody>
          <a:bodyPr/>
          <a:lstStyle/>
          <a:p>
            <a:pPr marL="0" indent="0">
              <a:buNone/>
            </a:pPr>
            <a:r>
              <a:rPr lang="en-NZ" dirty="0" smtClean="0"/>
              <a:t>McClelland was concerned with differences between individuals more than understanding common factors in motivation.</a:t>
            </a:r>
          </a:p>
          <a:p>
            <a:pPr marL="0" indent="0">
              <a:buNone/>
            </a:pPr>
            <a:r>
              <a:rPr lang="en-NZ" dirty="0" smtClean="0"/>
              <a:t>He identified:-</a:t>
            </a:r>
          </a:p>
          <a:p>
            <a:r>
              <a:rPr lang="en-NZ" dirty="0"/>
              <a:t>n</a:t>
            </a:r>
            <a:r>
              <a:rPr lang="en-NZ" dirty="0" smtClean="0"/>
              <a:t> – Ach 	the need for achievement</a:t>
            </a:r>
          </a:p>
          <a:p>
            <a:r>
              <a:rPr lang="en-NZ" dirty="0"/>
              <a:t>n</a:t>
            </a:r>
            <a:r>
              <a:rPr lang="en-NZ" dirty="0" smtClean="0"/>
              <a:t> – </a:t>
            </a:r>
            <a:r>
              <a:rPr lang="en-NZ" dirty="0" err="1" smtClean="0"/>
              <a:t>Pow</a:t>
            </a:r>
            <a:r>
              <a:rPr lang="en-NZ" dirty="0" smtClean="0"/>
              <a:t>	the need for power</a:t>
            </a:r>
          </a:p>
          <a:p>
            <a:r>
              <a:rPr lang="en-NZ" dirty="0"/>
              <a:t>n</a:t>
            </a:r>
            <a:r>
              <a:rPr lang="en-NZ" dirty="0" smtClean="0"/>
              <a:t> -  </a:t>
            </a:r>
            <a:r>
              <a:rPr lang="en-NZ" dirty="0" err="1" smtClean="0"/>
              <a:t>Aff</a:t>
            </a:r>
            <a:r>
              <a:rPr lang="en-NZ" dirty="0" smtClean="0"/>
              <a:t> 	the needs for affiliation or belonging</a:t>
            </a:r>
            <a:endParaRPr lang="en-NZ" dirty="0"/>
          </a:p>
        </p:txBody>
      </p:sp>
    </p:spTree>
    <p:extLst>
      <p:ext uri="{BB962C8B-B14F-4D97-AF65-F5344CB8AC3E}">
        <p14:creationId xmlns:p14="http://schemas.microsoft.com/office/powerpoint/2010/main" val="312482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92696"/>
            <a:ext cx="8064896" cy="5016758"/>
          </a:xfrm>
          <a:prstGeom prst="rect">
            <a:avLst/>
          </a:prstGeom>
          <a:noFill/>
        </p:spPr>
        <p:txBody>
          <a:bodyPr wrap="square" rtlCol="0">
            <a:spAutoFit/>
          </a:bodyPr>
          <a:lstStyle/>
          <a:p>
            <a:r>
              <a:rPr lang="en-NZ" sz="2000" dirty="0" smtClean="0"/>
              <a:t>The dominance or otherwise of these needs influences the behaviour of the individual. </a:t>
            </a:r>
          </a:p>
          <a:p>
            <a:r>
              <a:rPr lang="en-NZ" sz="2000" dirty="0" smtClean="0"/>
              <a:t>n – Ach is developed by cultural or environmental factors suggesting with appropriate training schemes it can be fostered within the work place. </a:t>
            </a:r>
          </a:p>
          <a:p>
            <a:endParaRPr lang="en-NZ" sz="2000" dirty="0"/>
          </a:p>
          <a:p>
            <a:r>
              <a:rPr lang="en-NZ" sz="2000" dirty="0" smtClean="0"/>
              <a:t>McClelland identified four steps to develop achievement.</a:t>
            </a:r>
          </a:p>
          <a:p>
            <a:endParaRPr lang="en-NZ" sz="2000" dirty="0"/>
          </a:p>
          <a:p>
            <a:pPr marL="285750" indent="-285750">
              <a:buFont typeface="Arial" pitchFamily="34" charset="0"/>
              <a:buChar char="•"/>
            </a:pPr>
            <a:r>
              <a:rPr lang="en-NZ" sz="2000" dirty="0" smtClean="0"/>
              <a:t>Strive to attain feedback on performance – reinforcement of success serves to strengthen the desire to attain higher performance;</a:t>
            </a:r>
          </a:p>
          <a:p>
            <a:pPr marL="285750" indent="-285750">
              <a:buFont typeface="Arial" pitchFamily="34" charset="0"/>
              <a:buChar char="•"/>
            </a:pPr>
            <a:r>
              <a:rPr lang="en-NZ" sz="2000" dirty="0" smtClean="0"/>
              <a:t>Develop models of achievement by seeking to emulate people who have performed well;</a:t>
            </a:r>
          </a:p>
          <a:p>
            <a:pPr marL="285750" indent="-285750">
              <a:buFont typeface="Arial" pitchFamily="34" charset="0"/>
              <a:buChar char="•"/>
            </a:pPr>
            <a:r>
              <a:rPr lang="en-NZ" sz="2000" dirty="0" smtClean="0"/>
              <a:t>Attempt to modify their self-image and see themselves as needing challenges and success;</a:t>
            </a:r>
          </a:p>
          <a:p>
            <a:pPr marL="285750" indent="-285750">
              <a:buFont typeface="Arial" pitchFamily="34" charset="0"/>
              <a:buChar char="•"/>
            </a:pPr>
            <a:r>
              <a:rPr lang="en-NZ" sz="2000" dirty="0" smtClean="0"/>
              <a:t>Control day-dreaming and think about themselves in more positive terms. </a:t>
            </a:r>
          </a:p>
          <a:p>
            <a:pPr marL="285750" indent="-285750">
              <a:buFont typeface="Arial" pitchFamily="34" charset="0"/>
              <a:buChar char="•"/>
            </a:pPr>
            <a:endParaRPr lang="en-NZ" sz="2000" dirty="0"/>
          </a:p>
        </p:txBody>
      </p:sp>
    </p:spTree>
    <p:extLst>
      <p:ext uri="{BB962C8B-B14F-4D97-AF65-F5344CB8AC3E}">
        <p14:creationId xmlns:p14="http://schemas.microsoft.com/office/powerpoint/2010/main" val="3468358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Comparison of needs theories</a:t>
            </a:r>
            <a:endParaRPr lang="en-NZ"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6197851"/>
              </p:ext>
            </p:extLst>
          </p:nvPr>
        </p:nvGraphicFramePr>
        <p:xfrm>
          <a:off x="755576" y="1268760"/>
          <a:ext cx="7560839" cy="5399759"/>
        </p:xfrm>
        <a:graphic>
          <a:graphicData uri="http://schemas.openxmlformats.org/drawingml/2006/table">
            <a:tbl>
              <a:tblPr firstRow="1" firstCol="1" bandRow="1">
                <a:tableStyleId>{5C22544A-7EE6-4342-B048-85BDC9FD1C3A}</a:tableStyleId>
              </a:tblPr>
              <a:tblGrid>
                <a:gridCol w="2519735"/>
                <a:gridCol w="2520552"/>
                <a:gridCol w="2520552"/>
              </a:tblGrid>
              <a:tr h="393275">
                <a:tc>
                  <a:txBody>
                    <a:bodyPr/>
                    <a:lstStyle/>
                    <a:p>
                      <a:pPr>
                        <a:lnSpc>
                          <a:spcPct val="115000"/>
                        </a:lnSpc>
                        <a:spcAft>
                          <a:spcPts val="0"/>
                        </a:spcAft>
                      </a:pPr>
                      <a:r>
                        <a:rPr lang="en-NZ" sz="2000" dirty="0">
                          <a:effectLst/>
                        </a:rPr>
                        <a:t>Maslow’s needs hierarchy</a:t>
                      </a:r>
                      <a:endParaRPr lang="en-NZ"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NZ" sz="2000">
                          <a:effectLst/>
                        </a:rPr>
                        <a:t>Herzberg’s two factor theory</a:t>
                      </a:r>
                      <a:endParaRPr lang="en-NZ" sz="2000">
                        <a:effectLst/>
                        <a:latin typeface="Calibri"/>
                        <a:ea typeface="Calibri"/>
                        <a:cs typeface="Times New Roman"/>
                      </a:endParaRPr>
                    </a:p>
                  </a:txBody>
                  <a:tcPr marL="68580" marR="68580" marT="0" marB="0"/>
                </a:tc>
                <a:tc>
                  <a:txBody>
                    <a:bodyPr/>
                    <a:lstStyle/>
                    <a:p>
                      <a:pPr>
                        <a:lnSpc>
                          <a:spcPct val="115000"/>
                        </a:lnSpc>
                        <a:spcAft>
                          <a:spcPts val="0"/>
                        </a:spcAft>
                      </a:pPr>
                      <a:r>
                        <a:rPr lang="en-NZ" sz="2000">
                          <a:effectLst/>
                        </a:rPr>
                        <a:t>McClelland’s need theory</a:t>
                      </a:r>
                      <a:endParaRPr lang="en-NZ" sz="2000">
                        <a:effectLst/>
                        <a:latin typeface="Calibri"/>
                        <a:ea typeface="Calibri"/>
                        <a:cs typeface="Times New Roman"/>
                      </a:endParaRPr>
                    </a:p>
                  </a:txBody>
                  <a:tcPr marL="68580" marR="68580" marT="0" marB="0"/>
                </a:tc>
              </a:tr>
              <a:tr h="4719293">
                <a:tc>
                  <a:txBody>
                    <a:bodyPr/>
                    <a:lstStyle/>
                    <a:p>
                      <a:pPr>
                        <a:lnSpc>
                          <a:spcPct val="115000"/>
                        </a:lnSpc>
                        <a:spcAft>
                          <a:spcPts val="0"/>
                        </a:spcAft>
                      </a:pPr>
                      <a:r>
                        <a:rPr lang="en-NZ" sz="2000">
                          <a:effectLst/>
                        </a:rPr>
                        <a:t>Physiological</a:t>
                      </a:r>
                    </a:p>
                    <a:p>
                      <a:pPr>
                        <a:lnSpc>
                          <a:spcPct val="115000"/>
                        </a:lnSpc>
                        <a:spcAft>
                          <a:spcPts val="0"/>
                        </a:spcAft>
                      </a:pPr>
                      <a:r>
                        <a:rPr lang="en-NZ" sz="2000">
                          <a:effectLst/>
                        </a:rPr>
                        <a:t> </a:t>
                      </a:r>
                    </a:p>
                    <a:p>
                      <a:pPr>
                        <a:lnSpc>
                          <a:spcPct val="115000"/>
                        </a:lnSpc>
                        <a:spcAft>
                          <a:spcPts val="0"/>
                        </a:spcAft>
                      </a:pPr>
                      <a:r>
                        <a:rPr lang="en-NZ" sz="2000">
                          <a:effectLst/>
                        </a:rPr>
                        <a:t> </a:t>
                      </a:r>
                    </a:p>
                    <a:p>
                      <a:pPr>
                        <a:lnSpc>
                          <a:spcPct val="115000"/>
                        </a:lnSpc>
                        <a:spcAft>
                          <a:spcPts val="0"/>
                        </a:spcAft>
                      </a:pPr>
                      <a:r>
                        <a:rPr lang="en-NZ" sz="2000">
                          <a:effectLst/>
                        </a:rPr>
                        <a:t>Safety</a:t>
                      </a:r>
                    </a:p>
                    <a:p>
                      <a:pPr>
                        <a:lnSpc>
                          <a:spcPct val="115000"/>
                        </a:lnSpc>
                        <a:spcAft>
                          <a:spcPts val="0"/>
                        </a:spcAft>
                      </a:pPr>
                      <a:r>
                        <a:rPr lang="en-NZ" sz="2000">
                          <a:effectLst/>
                        </a:rPr>
                        <a:t> </a:t>
                      </a:r>
                    </a:p>
                    <a:p>
                      <a:pPr>
                        <a:lnSpc>
                          <a:spcPct val="115000"/>
                        </a:lnSpc>
                        <a:spcAft>
                          <a:spcPts val="0"/>
                        </a:spcAft>
                      </a:pPr>
                      <a:r>
                        <a:rPr lang="en-NZ" sz="2000">
                          <a:effectLst/>
                        </a:rPr>
                        <a:t> </a:t>
                      </a:r>
                    </a:p>
                    <a:p>
                      <a:pPr>
                        <a:lnSpc>
                          <a:spcPct val="115000"/>
                        </a:lnSpc>
                        <a:spcAft>
                          <a:spcPts val="0"/>
                        </a:spcAft>
                      </a:pPr>
                      <a:r>
                        <a:rPr lang="en-NZ" sz="2000">
                          <a:effectLst/>
                        </a:rPr>
                        <a:t>Social</a:t>
                      </a:r>
                    </a:p>
                    <a:p>
                      <a:pPr>
                        <a:lnSpc>
                          <a:spcPct val="115000"/>
                        </a:lnSpc>
                        <a:spcAft>
                          <a:spcPts val="0"/>
                        </a:spcAft>
                      </a:pPr>
                      <a:r>
                        <a:rPr lang="en-NZ" sz="2000">
                          <a:effectLst/>
                        </a:rPr>
                        <a:t> </a:t>
                      </a:r>
                    </a:p>
                    <a:p>
                      <a:pPr>
                        <a:lnSpc>
                          <a:spcPct val="115000"/>
                        </a:lnSpc>
                        <a:spcAft>
                          <a:spcPts val="0"/>
                        </a:spcAft>
                      </a:pPr>
                      <a:r>
                        <a:rPr lang="en-NZ" sz="2000">
                          <a:effectLst/>
                        </a:rPr>
                        <a:t>Esteem</a:t>
                      </a:r>
                    </a:p>
                    <a:p>
                      <a:pPr>
                        <a:lnSpc>
                          <a:spcPct val="115000"/>
                        </a:lnSpc>
                        <a:spcAft>
                          <a:spcPts val="0"/>
                        </a:spcAft>
                      </a:pPr>
                      <a:r>
                        <a:rPr lang="en-NZ" sz="2000">
                          <a:effectLst/>
                        </a:rPr>
                        <a:t> </a:t>
                      </a:r>
                    </a:p>
                    <a:p>
                      <a:pPr>
                        <a:lnSpc>
                          <a:spcPct val="115000"/>
                        </a:lnSpc>
                        <a:spcAft>
                          <a:spcPts val="0"/>
                        </a:spcAft>
                      </a:pPr>
                      <a:r>
                        <a:rPr lang="en-NZ" sz="2000">
                          <a:effectLst/>
                        </a:rPr>
                        <a:t>Self-fulfilment</a:t>
                      </a:r>
                    </a:p>
                    <a:p>
                      <a:pPr>
                        <a:lnSpc>
                          <a:spcPct val="115000"/>
                        </a:lnSpc>
                        <a:spcAft>
                          <a:spcPts val="0"/>
                        </a:spcAft>
                      </a:pPr>
                      <a:r>
                        <a:rPr lang="en-NZ" sz="2000">
                          <a:effectLst/>
                        </a:rPr>
                        <a:t>(self actualisation)</a:t>
                      </a:r>
                      <a:endParaRPr lang="en-NZ" sz="2000">
                        <a:effectLst/>
                        <a:latin typeface="Calibri"/>
                        <a:ea typeface="Calibri"/>
                        <a:cs typeface="Times New Roman"/>
                      </a:endParaRPr>
                    </a:p>
                  </a:txBody>
                  <a:tcPr marL="68580" marR="68580" marT="0" marB="0"/>
                </a:tc>
                <a:tc>
                  <a:txBody>
                    <a:bodyPr/>
                    <a:lstStyle/>
                    <a:p>
                      <a:pPr>
                        <a:lnSpc>
                          <a:spcPct val="115000"/>
                        </a:lnSpc>
                        <a:spcAft>
                          <a:spcPts val="0"/>
                        </a:spcAft>
                      </a:pPr>
                      <a:r>
                        <a:rPr lang="en-NZ" sz="2000" dirty="0" err="1">
                          <a:effectLst/>
                        </a:rPr>
                        <a:t>Dissatisfiers</a:t>
                      </a:r>
                      <a:endParaRPr lang="en-NZ" sz="2000" dirty="0">
                        <a:effectLst/>
                      </a:endParaRPr>
                    </a:p>
                    <a:p>
                      <a:pPr marL="342900" lvl="0" indent="-342900">
                        <a:lnSpc>
                          <a:spcPct val="115000"/>
                        </a:lnSpc>
                        <a:spcAft>
                          <a:spcPts val="0"/>
                        </a:spcAft>
                        <a:buFont typeface="Symbol"/>
                        <a:buChar char=""/>
                      </a:pPr>
                      <a:r>
                        <a:rPr lang="en-NZ" sz="2000" dirty="0">
                          <a:effectLst/>
                        </a:rPr>
                        <a:t>Company policy</a:t>
                      </a:r>
                    </a:p>
                    <a:p>
                      <a:pPr marL="342900" lvl="0" indent="-342900">
                        <a:lnSpc>
                          <a:spcPct val="115000"/>
                        </a:lnSpc>
                        <a:spcAft>
                          <a:spcPts val="0"/>
                        </a:spcAft>
                        <a:buFont typeface="Symbol"/>
                        <a:buChar char=""/>
                      </a:pPr>
                      <a:r>
                        <a:rPr lang="en-NZ" sz="2000" dirty="0">
                          <a:effectLst/>
                        </a:rPr>
                        <a:t>Supervision</a:t>
                      </a:r>
                    </a:p>
                    <a:p>
                      <a:pPr marL="342900" lvl="0" indent="-342900">
                        <a:lnSpc>
                          <a:spcPct val="115000"/>
                        </a:lnSpc>
                        <a:spcAft>
                          <a:spcPts val="0"/>
                        </a:spcAft>
                        <a:buFont typeface="Symbol"/>
                        <a:buChar char=""/>
                      </a:pPr>
                      <a:r>
                        <a:rPr lang="en-NZ" sz="2000" dirty="0">
                          <a:effectLst/>
                        </a:rPr>
                        <a:t>Pay</a:t>
                      </a:r>
                    </a:p>
                    <a:p>
                      <a:pPr marL="342900" lvl="0" indent="-342900">
                        <a:lnSpc>
                          <a:spcPct val="115000"/>
                        </a:lnSpc>
                        <a:spcAft>
                          <a:spcPts val="0"/>
                        </a:spcAft>
                        <a:buFont typeface="Symbol"/>
                        <a:buChar char=""/>
                      </a:pPr>
                      <a:r>
                        <a:rPr lang="en-NZ" sz="2000" dirty="0">
                          <a:effectLst/>
                        </a:rPr>
                        <a:t>Working conditions</a:t>
                      </a:r>
                    </a:p>
                    <a:p>
                      <a:pPr>
                        <a:lnSpc>
                          <a:spcPct val="115000"/>
                        </a:lnSpc>
                        <a:spcAft>
                          <a:spcPts val="0"/>
                        </a:spcAft>
                      </a:pPr>
                      <a:r>
                        <a:rPr lang="en-NZ" sz="2000" dirty="0">
                          <a:effectLst/>
                        </a:rPr>
                        <a:t> </a:t>
                      </a:r>
                    </a:p>
                    <a:p>
                      <a:pPr>
                        <a:lnSpc>
                          <a:spcPct val="115000"/>
                        </a:lnSpc>
                        <a:spcAft>
                          <a:spcPts val="0"/>
                        </a:spcAft>
                      </a:pPr>
                      <a:r>
                        <a:rPr lang="en-NZ" sz="2000" dirty="0">
                          <a:effectLst/>
                        </a:rPr>
                        <a:t>Satisfiers </a:t>
                      </a:r>
                    </a:p>
                    <a:p>
                      <a:pPr marL="342900" lvl="0" indent="-342900">
                        <a:lnSpc>
                          <a:spcPct val="115000"/>
                        </a:lnSpc>
                        <a:spcAft>
                          <a:spcPts val="0"/>
                        </a:spcAft>
                        <a:buFont typeface="Symbol"/>
                        <a:buChar char=""/>
                      </a:pPr>
                      <a:r>
                        <a:rPr lang="en-NZ" sz="2000" dirty="0">
                          <a:effectLst/>
                        </a:rPr>
                        <a:t>Recognition</a:t>
                      </a:r>
                    </a:p>
                    <a:p>
                      <a:pPr marL="342900" lvl="0" indent="-342900">
                        <a:lnSpc>
                          <a:spcPct val="115000"/>
                        </a:lnSpc>
                        <a:spcAft>
                          <a:spcPts val="0"/>
                        </a:spcAft>
                        <a:buFont typeface="Symbol"/>
                        <a:buChar char=""/>
                      </a:pPr>
                      <a:r>
                        <a:rPr lang="en-NZ" sz="2000" dirty="0">
                          <a:effectLst/>
                        </a:rPr>
                        <a:t>Responsibility</a:t>
                      </a:r>
                    </a:p>
                    <a:p>
                      <a:pPr marL="342900" lvl="0" indent="-342900">
                        <a:lnSpc>
                          <a:spcPct val="115000"/>
                        </a:lnSpc>
                        <a:spcAft>
                          <a:spcPts val="0"/>
                        </a:spcAft>
                        <a:buFont typeface="Symbol"/>
                        <a:buChar char=""/>
                      </a:pPr>
                      <a:r>
                        <a:rPr lang="en-NZ" sz="2000" dirty="0">
                          <a:effectLst/>
                        </a:rPr>
                        <a:t>Advancement</a:t>
                      </a:r>
                    </a:p>
                    <a:p>
                      <a:pPr marL="342900" lvl="0" indent="-342900">
                        <a:lnSpc>
                          <a:spcPct val="115000"/>
                        </a:lnSpc>
                        <a:spcAft>
                          <a:spcPts val="0"/>
                        </a:spcAft>
                        <a:buFont typeface="Symbol"/>
                        <a:buChar char=""/>
                      </a:pPr>
                      <a:r>
                        <a:rPr lang="en-NZ" sz="2000" dirty="0">
                          <a:effectLst/>
                        </a:rPr>
                        <a:t>Achievement</a:t>
                      </a:r>
                      <a:endParaRPr lang="en-NZ"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NZ" sz="2000" dirty="0">
                          <a:effectLst/>
                        </a:rPr>
                        <a:t> </a:t>
                      </a:r>
                    </a:p>
                    <a:p>
                      <a:pPr>
                        <a:lnSpc>
                          <a:spcPct val="115000"/>
                        </a:lnSpc>
                        <a:spcAft>
                          <a:spcPts val="0"/>
                        </a:spcAft>
                      </a:pPr>
                      <a:r>
                        <a:rPr lang="en-NZ" sz="2000" dirty="0">
                          <a:effectLst/>
                        </a:rPr>
                        <a:t> </a:t>
                      </a:r>
                    </a:p>
                    <a:p>
                      <a:pPr>
                        <a:lnSpc>
                          <a:spcPct val="115000"/>
                        </a:lnSpc>
                        <a:spcAft>
                          <a:spcPts val="0"/>
                        </a:spcAft>
                      </a:pPr>
                      <a:r>
                        <a:rPr lang="en-NZ" sz="2000" dirty="0">
                          <a:effectLst/>
                        </a:rPr>
                        <a:t> </a:t>
                      </a:r>
                    </a:p>
                    <a:p>
                      <a:pPr>
                        <a:lnSpc>
                          <a:spcPct val="115000"/>
                        </a:lnSpc>
                        <a:spcAft>
                          <a:spcPts val="0"/>
                        </a:spcAft>
                      </a:pPr>
                      <a:r>
                        <a:rPr lang="en-NZ" sz="2000" dirty="0">
                          <a:effectLst/>
                        </a:rPr>
                        <a:t> </a:t>
                      </a:r>
                    </a:p>
                    <a:p>
                      <a:pPr>
                        <a:lnSpc>
                          <a:spcPct val="115000"/>
                        </a:lnSpc>
                        <a:spcAft>
                          <a:spcPts val="0"/>
                        </a:spcAft>
                      </a:pPr>
                      <a:r>
                        <a:rPr lang="en-NZ" sz="2000" dirty="0">
                          <a:effectLst/>
                        </a:rPr>
                        <a:t> </a:t>
                      </a:r>
                    </a:p>
                    <a:p>
                      <a:pPr>
                        <a:lnSpc>
                          <a:spcPct val="115000"/>
                        </a:lnSpc>
                        <a:spcAft>
                          <a:spcPts val="0"/>
                        </a:spcAft>
                      </a:pPr>
                      <a:r>
                        <a:rPr lang="en-NZ" sz="2000" dirty="0">
                          <a:effectLst/>
                        </a:rPr>
                        <a:t> </a:t>
                      </a:r>
                    </a:p>
                    <a:p>
                      <a:pPr>
                        <a:lnSpc>
                          <a:spcPct val="115000"/>
                        </a:lnSpc>
                        <a:spcAft>
                          <a:spcPts val="0"/>
                        </a:spcAft>
                      </a:pPr>
                      <a:r>
                        <a:rPr lang="en-NZ" sz="2000" dirty="0">
                          <a:effectLst/>
                        </a:rPr>
                        <a:t>Affiliation</a:t>
                      </a:r>
                    </a:p>
                    <a:p>
                      <a:pPr>
                        <a:lnSpc>
                          <a:spcPct val="115000"/>
                        </a:lnSpc>
                        <a:spcAft>
                          <a:spcPts val="0"/>
                        </a:spcAft>
                      </a:pPr>
                      <a:r>
                        <a:rPr lang="en-NZ" sz="2000" dirty="0">
                          <a:effectLst/>
                        </a:rPr>
                        <a:t> </a:t>
                      </a:r>
                    </a:p>
                    <a:p>
                      <a:pPr>
                        <a:lnSpc>
                          <a:spcPct val="115000"/>
                        </a:lnSpc>
                        <a:spcAft>
                          <a:spcPts val="0"/>
                        </a:spcAft>
                      </a:pPr>
                      <a:r>
                        <a:rPr lang="en-NZ" sz="2000" dirty="0">
                          <a:effectLst/>
                        </a:rPr>
                        <a:t>Power</a:t>
                      </a:r>
                    </a:p>
                    <a:p>
                      <a:pPr>
                        <a:lnSpc>
                          <a:spcPct val="115000"/>
                        </a:lnSpc>
                        <a:spcAft>
                          <a:spcPts val="0"/>
                        </a:spcAft>
                      </a:pPr>
                      <a:r>
                        <a:rPr lang="en-NZ" sz="2000" dirty="0">
                          <a:effectLst/>
                        </a:rPr>
                        <a:t> </a:t>
                      </a:r>
                    </a:p>
                    <a:p>
                      <a:pPr>
                        <a:lnSpc>
                          <a:spcPct val="115000"/>
                        </a:lnSpc>
                        <a:spcAft>
                          <a:spcPts val="0"/>
                        </a:spcAft>
                      </a:pPr>
                      <a:r>
                        <a:rPr lang="en-NZ" sz="2000" dirty="0">
                          <a:effectLst/>
                        </a:rPr>
                        <a:t>Achievement</a:t>
                      </a:r>
                      <a:endParaRPr lang="en-NZ"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34106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Managers v Leaders</a:t>
            </a:r>
            <a:endParaRPr lang="en-NZ" dirty="0"/>
          </a:p>
        </p:txBody>
      </p:sp>
      <p:graphicFrame>
        <p:nvGraphicFramePr>
          <p:cNvPr id="4" name="Content Placeholder 3"/>
          <p:cNvGraphicFramePr>
            <a:graphicFrameLocks noGrp="1"/>
          </p:cNvGraphicFramePr>
          <p:nvPr>
            <p:ph idx="1"/>
          </p:nvPr>
        </p:nvGraphicFramePr>
        <p:xfrm>
          <a:off x="1637665" y="1725009"/>
          <a:ext cx="5868670" cy="4276344"/>
        </p:xfrm>
        <a:graphic>
          <a:graphicData uri="http://schemas.openxmlformats.org/drawingml/2006/table">
            <a:tbl>
              <a:tblPr firstRow="1" firstCol="1" bandRow="1">
                <a:tableStyleId>{5C22544A-7EE6-4342-B048-85BDC9FD1C3A}</a:tableStyleId>
              </a:tblPr>
              <a:tblGrid>
                <a:gridCol w="2934335"/>
                <a:gridCol w="2934335"/>
              </a:tblGrid>
              <a:tr h="0">
                <a:tc>
                  <a:txBody>
                    <a:bodyPr/>
                    <a:lstStyle/>
                    <a:p>
                      <a:pPr algn="ctr">
                        <a:lnSpc>
                          <a:spcPct val="115000"/>
                        </a:lnSpc>
                        <a:spcAft>
                          <a:spcPts val="0"/>
                        </a:spcAft>
                      </a:pPr>
                      <a:r>
                        <a:rPr lang="en-NZ" sz="2000">
                          <a:effectLst/>
                        </a:rPr>
                        <a:t>Managers</a:t>
                      </a:r>
                      <a:endParaRPr lang="en-NZ"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NZ" sz="2000">
                          <a:effectLst/>
                        </a:rPr>
                        <a:t>Leaders</a:t>
                      </a:r>
                      <a:endParaRPr lang="en-NZ" sz="1100">
                        <a:effectLst/>
                        <a:latin typeface="Calibri"/>
                        <a:ea typeface="Calibri"/>
                        <a:cs typeface="Times New Roman"/>
                      </a:endParaRPr>
                    </a:p>
                  </a:txBody>
                  <a:tcPr marL="68580" marR="68580" marT="0" marB="0"/>
                </a:tc>
              </a:tr>
              <a:tr h="0">
                <a:tc>
                  <a:txBody>
                    <a:bodyPr/>
                    <a:lstStyle/>
                    <a:p>
                      <a:pPr marL="342900" lvl="0" indent="-342900">
                        <a:lnSpc>
                          <a:spcPct val="115000"/>
                        </a:lnSpc>
                        <a:spcAft>
                          <a:spcPts val="0"/>
                        </a:spcAft>
                        <a:buFont typeface="Symbol"/>
                        <a:buChar char=""/>
                      </a:pPr>
                      <a:r>
                        <a:rPr lang="en-NZ" sz="1400">
                          <a:effectLst/>
                        </a:rPr>
                        <a:t>Functionaries</a:t>
                      </a:r>
                      <a:endParaRPr lang="en-NZ" sz="1100">
                        <a:effectLst/>
                      </a:endParaRPr>
                    </a:p>
                    <a:p>
                      <a:pPr marL="342900" lvl="0" indent="-342900">
                        <a:lnSpc>
                          <a:spcPct val="115000"/>
                        </a:lnSpc>
                        <a:spcAft>
                          <a:spcPts val="0"/>
                        </a:spcAft>
                        <a:buFont typeface="Symbol"/>
                        <a:buChar char=""/>
                      </a:pPr>
                      <a:r>
                        <a:rPr lang="en-NZ" sz="1400">
                          <a:effectLst/>
                        </a:rPr>
                        <a:t>Protect their operations</a:t>
                      </a:r>
                      <a:endParaRPr lang="en-NZ" sz="1100">
                        <a:effectLst/>
                      </a:endParaRPr>
                    </a:p>
                    <a:p>
                      <a:pPr marL="342900" lvl="0" indent="-342900">
                        <a:lnSpc>
                          <a:spcPct val="115000"/>
                        </a:lnSpc>
                        <a:spcAft>
                          <a:spcPts val="0"/>
                        </a:spcAft>
                        <a:buFont typeface="Symbol"/>
                        <a:buChar char=""/>
                      </a:pPr>
                      <a:r>
                        <a:rPr lang="en-NZ" sz="1400">
                          <a:effectLst/>
                        </a:rPr>
                        <a:t>Accept responsibility</a:t>
                      </a:r>
                      <a:endParaRPr lang="en-NZ" sz="1100">
                        <a:effectLst/>
                      </a:endParaRPr>
                    </a:p>
                    <a:p>
                      <a:pPr marL="342900" lvl="0" indent="-342900">
                        <a:lnSpc>
                          <a:spcPct val="115000"/>
                        </a:lnSpc>
                        <a:spcAft>
                          <a:spcPts val="0"/>
                        </a:spcAft>
                        <a:buFont typeface="Symbol"/>
                        <a:buChar char=""/>
                      </a:pPr>
                      <a:r>
                        <a:rPr lang="en-NZ" sz="1400">
                          <a:effectLst/>
                        </a:rPr>
                        <a:t>Control employees</a:t>
                      </a:r>
                      <a:endParaRPr lang="en-NZ" sz="1100">
                        <a:effectLst/>
                      </a:endParaRPr>
                    </a:p>
                    <a:p>
                      <a:pPr marL="342900" lvl="0" indent="-342900">
                        <a:lnSpc>
                          <a:spcPct val="115000"/>
                        </a:lnSpc>
                        <a:spcAft>
                          <a:spcPts val="0"/>
                        </a:spcAft>
                        <a:buFont typeface="Symbol"/>
                        <a:buChar char=""/>
                      </a:pPr>
                      <a:r>
                        <a:rPr lang="en-NZ" sz="1400">
                          <a:effectLst/>
                        </a:rPr>
                        <a:t>Competent</a:t>
                      </a:r>
                      <a:endParaRPr lang="en-NZ" sz="1100">
                        <a:effectLst/>
                      </a:endParaRPr>
                    </a:p>
                    <a:p>
                      <a:pPr marL="342900" lvl="0" indent="-342900">
                        <a:lnSpc>
                          <a:spcPct val="115000"/>
                        </a:lnSpc>
                        <a:spcAft>
                          <a:spcPts val="0"/>
                        </a:spcAft>
                        <a:buFont typeface="Symbol"/>
                        <a:buChar char=""/>
                      </a:pPr>
                      <a:r>
                        <a:rPr lang="en-NZ" sz="1400">
                          <a:effectLst/>
                        </a:rPr>
                        <a:t>Specialist</a:t>
                      </a:r>
                      <a:endParaRPr lang="en-NZ" sz="1100">
                        <a:effectLst/>
                      </a:endParaRPr>
                    </a:p>
                    <a:p>
                      <a:pPr marL="342900" lvl="0" indent="-342900">
                        <a:lnSpc>
                          <a:spcPct val="115000"/>
                        </a:lnSpc>
                        <a:spcAft>
                          <a:spcPts val="0"/>
                        </a:spcAft>
                        <a:buFont typeface="Symbol"/>
                        <a:buChar char=""/>
                      </a:pPr>
                      <a:r>
                        <a:rPr lang="en-NZ" sz="1400">
                          <a:effectLst/>
                        </a:rPr>
                        <a:t>Minimise risk</a:t>
                      </a:r>
                      <a:endParaRPr lang="en-NZ" sz="1100">
                        <a:effectLst/>
                      </a:endParaRPr>
                    </a:p>
                    <a:p>
                      <a:pPr marL="342900" lvl="0" indent="-342900">
                        <a:lnSpc>
                          <a:spcPct val="115000"/>
                        </a:lnSpc>
                        <a:spcAft>
                          <a:spcPts val="0"/>
                        </a:spcAft>
                        <a:buFont typeface="Symbol"/>
                        <a:buChar char=""/>
                      </a:pPr>
                      <a:r>
                        <a:rPr lang="en-NZ" sz="1400">
                          <a:effectLst/>
                        </a:rPr>
                        <a:t>Accept speaking opportunities</a:t>
                      </a:r>
                      <a:endParaRPr lang="en-NZ" sz="1100">
                        <a:effectLst/>
                      </a:endParaRPr>
                    </a:p>
                    <a:p>
                      <a:pPr marL="342900" lvl="0" indent="-342900">
                        <a:lnSpc>
                          <a:spcPct val="115000"/>
                        </a:lnSpc>
                        <a:spcAft>
                          <a:spcPts val="0"/>
                        </a:spcAft>
                        <a:buFont typeface="Symbol"/>
                        <a:buChar char=""/>
                      </a:pPr>
                      <a:r>
                        <a:rPr lang="en-NZ" sz="1400">
                          <a:effectLst/>
                        </a:rPr>
                        <a:t>Set reasonable goals</a:t>
                      </a:r>
                      <a:endParaRPr lang="en-NZ" sz="1100">
                        <a:effectLst/>
                      </a:endParaRPr>
                    </a:p>
                    <a:p>
                      <a:pPr marL="342900" lvl="0" indent="-342900">
                        <a:lnSpc>
                          <a:spcPct val="115000"/>
                        </a:lnSpc>
                        <a:spcAft>
                          <a:spcPts val="0"/>
                        </a:spcAft>
                        <a:buFont typeface="Symbol"/>
                        <a:buChar char=""/>
                      </a:pPr>
                      <a:r>
                        <a:rPr lang="en-NZ" sz="1400">
                          <a:effectLst/>
                        </a:rPr>
                        <a:t>Pacify</a:t>
                      </a:r>
                      <a:endParaRPr lang="en-NZ" sz="1100">
                        <a:effectLst/>
                      </a:endParaRPr>
                    </a:p>
                    <a:p>
                      <a:pPr marL="342900" lvl="0" indent="-342900">
                        <a:lnSpc>
                          <a:spcPct val="115000"/>
                        </a:lnSpc>
                        <a:spcAft>
                          <a:spcPts val="0"/>
                        </a:spcAft>
                        <a:buFont typeface="Symbol"/>
                        <a:buChar char=""/>
                      </a:pPr>
                      <a:r>
                        <a:rPr lang="en-NZ" sz="1400">
                          <a:effectLst/>
                        </a:rPr>
                        <a:t>Strive for a comfortable working environment</a:t>
                      </a:r>
                      <a:endParaRPr lang="en-NZ" sz="1100">
                        <a:effectLst/>
                      </a:endParaRPr>
                    </a:p>
                    <a:p>
                      <a:pPr marL="342900" lvl="0" indent="-342900">
                        <a:lnSpc>
                          <a:spcPct val="115000"/>
                        </a:lnSpc>
                        <a:spcAft>
                          <a:spcPts val="0"/>
                        </a:spcAft>
                        <a:buFont typeface="Symbol"/>
                        <a:buChar char=""/>
                      </a:pPr>
                      <a:r>
                        <a:rPr lang="en-NZ" sz="1400">
                          <a:effectLst/>
                        </a:rPr>
                        <a:t>Use power cautiously</a:t>
                      </a:r>
                      <a:endParaRPr lang="en-NZ" sz="1100">
                        <a:effectLst/>
                      </a:endParaRPr>
                    </a:p>
                    <a:p>
                      <a:pPr marL="342900" lvl="0" indent="-342900">
                        <a:lnSpc>
                          <a:spcPct val="115000"/>
                        </a:lnSpc>
                        <a:spcAft>
                          <a:spcPts val="0"/>
                        </a:spcAft>
                        <a:buFont typeface="Symbol"/>
                        <a:buChar char=""/>
                      </a:pPr>
                      <a:r>
                        <a:rPr lang="en-NZ" sz="1400">
                          <a:effectLst/>
                        </a:rPr>
                        <a:t>Delegate cautiously</a:t>
                      </a:r>
                      <a:endParaRPr lang="en-NZ" sz="1100">
                        <a:effectLst/>
                      </a:endParaRPr>
                    </a:p>
                    <a:p>
                      <a:pPr marL="342900" lvl="0" indent="-342900">
                        <a:lnSpc>
                          <a:spcPct val="115000"/>
                        </a:lnSpc>
                        <a:spcAft>
                          <a:spcPts val="0"/>
                        </a:spcAft>
                        <a:buFont typeface="Symbol"/>
                        <a:buChar char=""/>
                      </a:pPr>
                      <a:r>
                        <a:rPr lang="en-NZ" sz="1400">
                          <a:effectLst/>
                        </a:rPr>
                        <a:t>View workers as employees</a:t>
                      </a:r>
                      <a:endParaRPr lang="en-NZ" sz="1100">
                        <a:effectLst/>
                      </a:endParaRPr>
                    </a:p>
                    <a:p>
                      <a:pPr>
                        <a:lnSpc>
                          <a:spcPct val="115000"/>
                        </a:lnSpc>
                        <a:spcAft>
                          <a:spcPts val="0"/>
                        </a:spcAft>
                      </a:pPr>
                      <a:r>
                        <a:rPr lang="en-NZ" sz="1400">
                          <a:effectLst/>
                        </a:rPr>
                        <a:t> </a:t>
                      </a:r>
                      <a:endParaRPr lang="en-NZ" sz="11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Symbol"/>
                        <a:buChar char=""/>
                      </a:pPr>
                      <a:r>
                        <a:rPr lang="en-NZ" sz="1400" dirty="0">
                          <a:effectLst/>
                        </a:rPr>
                        <a:t>Innovators</a:t>
                      </a:r>
                      <a:endParaRPr lang="en-NZ" sz="1100" dirty="0">
                        <a:effectLst/>
                      </a:endParaRPr>
                    </a:p>
                    <a:p>
                      <a:pPr marL="342900" lvl="0" indent="-342900">
                        <a:lnSpc>
                          <a:spcPct val="115000"/>
                        </a:lnSpc>
                        <a:spcAft>
                          <a:spcPts val="0"/>
                        </a:spcAft>
                        <a:buFont typeface="Symbol"/>
                        <a:buChar char=""/>
                      </a:pPr>
                      <a:r>
                        <a:rPr lang="en-NZ" sz="1400" dirty="0">
                          <a:effectLst/>
                        </a:rPr>
                        <a:t>Advance their operations</a:t>
                      </a:r>
                      <a:endParaRPr lang="en-NZ" sz="1100" dirty="0">
                        <a:effectLst/>
                      </a:endParaRPr>
                    </a:p>
                    <a:p>
                      <a:pPr marL="342900" lvl="0" indent="-342900">
                        <a:lnSpc>
                          <a:spcPct val="115000"/>
                        </a:lnSpc>
                        <a:spcAft>
                          <a:spcPts val="0"/>
                        </a:spcAft>
                        <a:buFont typeface="Symbol"/>
                        <a:buChar char=""/>
                      </a:pPr>
                      <a:r>
                        <a:rPr lang="en-NZ" sz="1400" dirty="0">
                          <a:effectLst/>
                        </a:rPr>
                        <a:t>Seek responsibility</a:t>
                      </a:r>
                      <a:endParaRPr lang="en-NZ" sz="1100" dirty="0">
                        <a:effectLst/>
                      </a:endParaRPr>
                    </a:p>
                    <a:p>
                      <a:pPr marL="342900" lvl="0" indent="-342900">
                        <a:lnSpc>
                          <a:spcPct val="115000"/>
                        </a:lnSpc>
                        <a:spcAft>
                          <a:spcPts val="0"/>
                        </a:spcAft>
                        <a:buFont typeface="Symbol"/>
                        <a:buChar char=""/>
                      </a:pPr>
                      <a:r>
                        <a:rPr lang="en-NZ" sz="1400" dirty="0">
                          <a:effectLst/>
                        </a:rPr>
                        <a:t>Trust employees</a:t>
                      </a:r>
                      <a:endParaRPr lang="en-NZ" sz="1100" dirty="0">
                        <a:effectLst/>
                      </a:endParaRPr>
                    </a:p>
                    <a:p>
                      <a:pPr marL="342900" lvl="0" indent="-342900">
                        <a:lnSpc>
                          <a:spcPct val="115000"/>
                        </a:lnSpc>
                        <a:spcAft>
                          <a:spcPts val="0"/>
                        </a:spcAft>
                        <a:buFont typeface="Symbol"/>
                        <a:buChar char=""/>
                      </a:pPr>
                      <a:r>
                        <a:rPr lang="en-NZ" sz="1400" dirty="0">
                          <a:effectLst/>
                        </a:rPr>
                        <a:t>Creative</a:t>
                      </a:r>
                      <a:endParaRPr lang="en-NZ" sz="1100" dirty="0">
                        <a:effectLst/>
                      </a:endParaRPr>
                    </a:p>
                    <a:p>
                      <a:pPr marL="342900" lvl="0" indent="-342900">
                        <a:lnSpc>
                          <a:spcPct val="115000"/>
                        </a:lnSpc>
                        <a:spcAft>
                          <a:spcPts val="0"/>
                        </a:spcAft>
                        <a:buFont typeface="Symbol"/>
                        <a:buChar char=""/>
                      </a:pPr>
                      <a:r>
                        <a:rPr lang="en-NZ" sz="1400" dirty="0">
                          <a:effectLst/>
                        </a:rPr>
                        <a:t>Flexible</a:t>
                      </a:r>
                      <a:endParaRPr lang="en-NZ" sz="1100" dirty="0">
                        <a:effectLst/>
                      </a:endParaRPr>
                    </a:p>
                    <a:p>
                      <a:pPr marL="342900" lvl="0" indent="-342900">
                        <a:lnSpc>
                          <a:spcPct val="115000"/>
                        </a:lnSpc>
                        <a:spcAft>
                          <a:spcPts val="0"/>
                        </a:spcAft>
                        <a:buFont typeface="Symbol"/>
                        <a:buChar char=""/>
                      </a:pPr>
                      <a:r>
                        <a:rPr lang="en-NZ" sz="1400" dirty="0">
                          <a:effectLst/>
                        </a:rPr>
                        <a:t>Take calculated risks</a:t>
                      </a:r>
                      <a:endParaRPr lang="en-NZ" sz="1100" dirty="0">
                        <a:effectLst/>
                      </a:endParaRPr>
                    </a:p>
                    <a:p>
                      <a:pPr marL="342900" lvl="0" indent="-342900">
                        <a:lnSpc>
                          <a:spcPct val="115000"/>
                        </a:lnSpc>
                        <a:spcAft>
                          <a:spcPts val="0"/>
                        </a:spcAft>
                        <a:buFont typeface="Symbol"/>
                        <a:buChar char=""/>
                      </a:pPr>
                      <a:r>
                        <a:rPr lang="en-NZ" sz="1400" dirty="0">
                          <a:effectLst/>
                        </a:rPr>
                        <a:t>Generate speaking opportunities</a:t>
                      </a:r>
                      <a:endParaRPr lang="en-NZ" sz="1100" dirty="0">
                        <a:effectLst/>
                      </a:endParaRPr>
                    </a:p>
                    <a:p>
                      <a:pPr marL="342900" lvl="0" indent="-342900">
                        <a:lnSpc>
                          <a:spcPct val="115000"/>
                        </a:lnSpc>
                        <a:spcAft>
                          <a:spcPts val="0"/>
                        </a:spcAft>
                        <a:buFont typeface="Symbol"/>
                        <a:buChar char=""/>
                      </a:pPr>
                      <a:r>
                        <a:rPr lang="en-NZ" sz="1400" dirty="0">
                          <a:effectLst/>
                        </a:rPr>
                        <a:t>Set challenging goals</a:t>
                      </a:r>
                      <a:endParaRPr lang="en-NZ" sz="1100" dirty="0">
                        <a:effectLst/>
                      </a:endParaRPr>
                    </a:p>
                    <a:p>
                      <a:pPr marL="342900" lvl="0" indent="-342900">
                        <a:lnSpc>
                          <a:spcPct val="115000"/>
                        </a:lnSpc>
                        <a:spcAft>
                          <a:spcPts val="0"/>
                        </a:spcAft>
                        <a:buFont typeface="Symbol"/>
                        <a:buChar char=""/>
                      </a:pPr>
                      <a:r>
                        <a:rPr lang="en-NZ" sz="1400" dirty="0">
                          <a:effectLst/>
                        </a:rPr>
                        <a:t>Challenge</a:t>
                      </a:r>
                      <a:endParaRPr lang="en-NZ" sz="1100" dirty="0">
                        <a:effectLst/>
                      </a:endParaRPr>
                    </a:p>
                    <a:p>
                      <a:pPr marL="342900" lvl="0" indent="-342900">
                        <a:lnSpc>
                          <a:spcPct val="115000"/>
                        </a:lnSpc>
                        <a:spcAft>
                          <a:spcPts val="0"/>
                        </a:spcAft>
                        <a:buFont typeface="Symbol"/>
                        <a:buChar char=""/>
                      </a:pPr>
                      <a:r>
                        <a:rPr lang="en-NZ" sz="1400" dirty="0">
                          <a:effectLst/>
                        </a:rPr>
                        <a:t>Strive for an exciting working environment</a:t>
                      </a:r>
                      <a:endParaRPr lang="en-NZ" sz="1100" dirty="0">
                        <a:effectLst/>
                      </a:endParaRPr>
                    </a:p>
                    <a:p>
                      <a:pPr marL="342900" lvl="0" indent="-342900">
                        <a:lnSpc>
                          <a:spcPct val="115000"/>
                        </a:lnSpc>
                        <a:spcAft>
                          <a:spcPts val="0"/>
                        </a:spcAft>
                        <a:buFont typeface="Symbol"/>
                        <a:buChar char=""/>
                      </a:pPr>
                      <a:r>
                        <a:rPr lang="en-NZ" sz="1400" dirty="0">
                          <a:effectLst/>
                        </a:rPr>
                        <a:t>Use power forcefully</a:t>
                      </a:r>
                      <a:endParaRPr lang="en-NZ" sz="1100" dirty="0">
                        <a:effectLst/>
                      </a:endParaRPr>
                    </a:p>
                    <a:p>
                      <a:pPr marL="342900" lvl="0" indent="-342900">
                        <a:lnSpc>
                          <a:spcPct val="115000"/>
                        </a:lnSpc>
                        <a:spcAft>
                          <a:spcPts val="0"/>
                        </a:spcAft>
                        <a:buFont typeface="Symbol"/>
                        <a:buChar char=""/>
                      </a:pPr>
                      <a:r>
                        <a:rPr lang="en-NZ" sz="1400" dirty="0">
                          <a:effectLst/>
                        </a:rPr>
                        <a:t>Delegate enthusiastically</a:t>
                      </a:r>
                      <a:endParaRPr lang="en-NZ" sz="1100" dirty="0">
                        <a:effectLst/>
                      </a:endParaRPr>
                    </a:p>
                    <a:p>
                      <a:pPr marL="342900" lvl="0" indent="-342900">
                        <a:lnSpc>
                          <a:spcPct val="115000"/>
                        </a:lnSpc>
                        <a:spcAft>
                          <a:spcPts val="0"/>
                        </a:spcAft>
                        <a:buFont typeface="Symbol"/>
                        <a:buChar char=""/>
                      </a:pPr>
                      <a:r>
                        <a:rPr lang="en-NZ" sz="1400" dirty="0">
                          <a:effectLst/>
                        </a:rPr>
                        <a:t>View workers as potential followers</a:t>
                      </a:r>
                      <a:endParaRPr lang="en-NZ"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895304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Expectancy theory (Vroom)</a:t>
            </a:r>
            <a:endParaRPr lang="en-NZ" dirty="0"/>
          </a:p>
        </p:txBody>
      </p:sp>
      <p:sp>
        <p:nvSpPr>
          <p:cNvPr id="3" name="Content Placeholder 2"/>
          <p:cNvSpPr>
            <a:spLocks noGrp="1"/>
          </p:cNvSpPr>
          <p:nvPr>
            <p:ph idx="1"/>
          </p:nvPr>
        </p:nvSpPr>
        <p:spPr/>
        <p:txBody>
          <a:bodyPr/>
          <a:lstStyle/>
          <a:p>
            <a:pPr marL="0" indent="0">
              <a:buNone/>
            </a:pPr>
            <a:r>
              <a:rPr lang="en-NZ" dirty="0" smtClean="0"/>
              <a:t>To understand expectancy theory we need to consider why athletes train so hard. </a:t>
            </a:r>
          </a:p>
          <a:p>
            <a:r>
              <a:rPr lang="en-NZ" dirty="0" smtClean="0"/>
              <a:t>There is a link between amount and type of training and performance. (training improves performance)</a:t>
            </a:r>
          </a:p>
          <a:p>
            <a:r>
              <a:rPr lang="en-NZ" dirty="0" smtClean="0"/>
              <a:t>There is a link between performance and rewards (there is a gold medal for first across the line)</a:t>
            </a:r>
          </a:p>
          <a:p>
            <a:endParaRPr lang="en-NZ" dirty="0"/>
          </a:p>
        </p:txBody>
      </p:sp>
    </p:spTree>
    <p:extLst>
      <p:ext uri="{BB962C8B-B14F-4D97-AF65-F5344CB8AC3E}">
        <p14:creationId xmlns:p14="http://schemas.microsoft.com/office/powerpoint/2010/main" val="2894900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20688"/>
            <a:ext cx="7920880" cy="5632311"/>
          </a:xfrm>
          <a:prstGeom prst="rect">
            <a:avLst/>
          </a:prstGeom>
          <a:noFill/>
        </p:spPr>
        <p:txBody>
          <a:bodyPr wrap="square" rtlCol="0">
            <a:spAutoFit/>
          </a:bodyPr>
          <a:lstStyle/>
          <a:p>
            <a:r>
              <a:rPr lang="en-NZ" sz="2400" dirty="0" smtClean="0"/>
              <a:t>In expectancy theory effort is linked not just to the desire  for a particular outcome, but is moderated by an evaluation (expectancy) that, if a particular course of action is followed, a particular outcome will be attained. </a:t>
            </a:r>
          </a:p>
          <a:p>
            <a:endParaRPr lang="en-NZ" sz="2400" dirty="0" smtClean="0"/>
          </a:p>
          <a:p>
            <a:r>
              <a:rPr lang="en-NZ" sz="2400" dirty="0" smtClean="0"/>
              <a:t>The conclusions can be drawn are:-</a:t>
            </a:r>
          </a:p>
          <a:p>
            <a:endParaRPr lang="en-NZ" sz="2400" dirty="0"/>
          </a:p>
          <a:p>
            <a:pPr marL="285750" indent="-285750">
              <a:buFont typeface="Arial" pitchFamily="34" charset="0"/>
              <a:buChar char="•"/>
            </a:pPr>
            <a:r>
              <a:rPr lang="en-NZ" sz="2400" dirty="0" smtClean="0"/>
              <a:t>Individuals will only act when they have a reasonable expectation that their behaviour will lead to the desired outcome.</a:t>
            </a:r>
          </a:p>
          <a:p>
            <a:pPr marL="285750" indent="-285750">
              <a:buFont typeface="Arial" pitchFamily="34" charset="0"/>
              <a:buChar char="•"/>
            </a:pPr>
            <a:r>
              <a:rPr lang="en-NZ" sz="2400" dirty="0" smtClean="0"/>
              <a:t>Effort alone is insufficient – it </a:t>
            </a:r>
            <a:r>
              <a:rPr lang="en-NZ" sz="2400" dirty="0"/>
              <a:t> </a:t>
            </a:r>
            <a:r>
              <a:rPr lang="en-NZ" sz="2400" dirty="0" smtClean="0"/>
              <a:t>has to be accompanied by ability and skills.</a:t>
            </a:r>
          </a:p>
          <a:p>
            <a:pPr marL="285750" indent="-285750">
              <a:buFont typeface="Arial" pitchFamily="34" charset="0"/>
              <a:buChar char="•"/>
            </a:pPr>
            <a:r>
              <a:rPr lang="en-NZ" sz="2400" dirty="0" smtClean="0"/>
              <a:t>Performance (a sense of achievement) rather than the other way around.</a:t>
            </a:r>
          </a:p>
          <a:p>
            <a:pPr marL="285750" indent="-285750">
              <a:buFont typeface="Arial" pitchFamily="34" charset="0"/>
              <a:buChar char="•"/>
            </a:pPr>
            <a:r>
              <a:rPr lang="en-NZ" sz="2400" dirty="0" smtClean="0"/>
              <a:t>Job design is, therefore, of crucial importance. </a:t>
            </a:r>
            <a:endParaRPr lang="en-NZ" sz="2400" dirty="0"/>
          </a:p>
        </p:txBody>
      </p:sp>
    </p:spTree>
    <p:extLst>
      <p:ext uri="{BB962C8B-B14F-4D97-AF65-F5344CB8AC3E}">
        <p14:creationId xmlns:p14="http://schemas.microsoft.com/office/powerpoint/2010/main" val="24477970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server1\MyDocuments$\fishert\My Documents\My Pictures\Business Images\Vroom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764704"/>
            <a:ext cx="6480720" cy="5040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06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Key Concepts</a:t>
            </a:r>
            <a:endParaRPr lang="en-NZ" dirty="0"/>
          </a:p>
        </p:txBody>
      </p:sp>
      <p:sp>
        <p:nvSpPr>
          <p:cNvPr id="3" name="Content Placeholder 2"/>
          <p:cNvSpPr>
            <a:spLocks noGrp="1"/>
          </p:cNvSpPr>
          <p:nvPr>
            <p:ph idx="1"/>
          </p:nvPr>
        </p:nvSpPr>
        <p:spPr/>
        <p:txBody>
          <a:bodyPr>
            <a:normAutofit fontScale="92500" lnSpcReduction="20000"/>
          </a:bodyPr>
          <a:lstStyle/>
          <a:p>
            <a:r>
              <a:rPr lang="en-NZ" dirty="0" smtClean="0"/>
              <a:t>Autocratic/authoritarian leader. A leader who makes all the decisions and then informs others.</a:t>
            </a:r>
          </a:p>
          <a:p>
            <a:r>
              <a:rPr lang="en-NZ" dirty="0" smtClean="0"/>
              <a:t>Autonomy/independence.	Employee autonomy is having the freedom and authority to make decisions</a:t>
            </a:r>
          </a:p>
          <a:p>
            <a:r>
              <a:rPr lang="en-NZ" dirty="0" smtClean="0"/>
              <a:t>Democratic leader. One who accepts the decision of the majority.  In business organisations it is rare that decisions are left to a majority of the workforce .  IN practice, leaders might consult and allow limited scope for majority decisions, but retain ultimate control over key decisions. </a:t>
            </a:r>
            <a:endParaRPr lang="en-NZ" dirty="0"/>
          </a:p>
        </p:txBody>
      </p:sp>
    </p:spTree>
    <p:extLst>
      <p:ext uri="{BB962C8B-B14F-4D97-AF65-F5344CB8AC3E}">
        <p14:creationId xmlns:p14="http://schemas.microsoft.com/office/powerpoint/2010/main" val="1974857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92696"/>
            <a:ext cx="8064896" cy="2031325"/>
          </a:xfrm>
          <a:prstGeom prst="rect">
            <a:avLst/>
          </a:prstGeom>
          <a:noFill/>
        </p:spPr>
        <p:txBody>
          <a:bodyPr wrap="square" rtlCol="0">
            <a:spAutoFit/>
          </a:bodyPr>
          <a:lstStyle/>
          <a:p>
            <a:r>
              <a:rPr lang="en-NZ" dirty="0" smtClean="0"/>
              <a:t>Equity/fairness. 	Equity theory of motivation concerns subjective assessments of fairness of rewards in relation to input of effort. </a:t>
            </a:r>
          </a:p>
          <a:p>
            <a:r>
              <a:rPr lang="en-NZ" dirty="0" smtClean="0"/>
              <a:t>Expectancy theory.	A theory of motivation that forces in the employees expectations of the outcome of effort. </a:t>
            </a:r>
          </a:p>
          <a:p>
            <a:r>
              <a:rPr lang="en-NZ" dirty="0" smtClean="0"/>
              <a:t>Free Rein/</a:t>
            </a:r>
            <a:r>
              <a:rPr lang="en-NZ" dirty="0" err="1" smtClean="0"/>
              <a:t>lassez</a:t>
            </a:r>
            <a:r>
              <a:rPr lang="en-NZ" dirty="0" smtClean="0"/>
              <a:t> faire leader. One who sets targets but leaves subordinates to determine how they are to be achieved. </a:t>
            </a:r>
          </a:p>
          <a:p>
            <a:r>
              <a:rPr lang="en-NZ"/>
              <a:t> </a:t>
            </a:r>
            <a:endParaRPr lang="en-NZ" dirty="0"/>
          </a:p>
        </p:txBody>
      </p:sp>
    </p:spTree>
    <p:extLst>
      <p:ext uri="{BB962C8B-B14F-4D97-AF65-F5344CB8AC3E}">
        <p14:creationId xmlns:p14="http://schemas.microsoft.com/office/powerpoint/2010/main" val="276337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Continuum of leadership behaviour</a:t>
            </a:r>
            <a:endParaRPr lang="en-NZ" dirty="0"/>
          </a:p>
        </p:txBody>
      </p:sp>
      <p:pic>
        <p:nvPicPr>
          <p:cNvPr id="3074" name="Picture 2" descr="\\server1\MyDocuments$\fishert\My Documents\My Pictures\Business Images\Tannenbaum.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5828" y="1700808"/>
            <a:ext cx="7920879" cy="39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196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err="1" smtClean="0"/>
              <a:t>Rangatiratanga</a:t>
            </a:r>
            <a:endParaRPr lang="en-NZ" dirty="0"/>
          </a:p>
        </p:txBody>
      </p:sp>
      <p:sp>
        <p:nvSpPr>
          <p:cNvPr id="3" name="Content Placeholder 2"/>
          <p:cNvSpPr>
            <a:spLocks noGrp="1"/>
          </p:cNvSpPr>
          <p:nvPr>
            <p:ph idx="1"/>
          </p:nvPr>
        </p:nvSpPr>
        <p:spPr/>
        <p:txBody>
          <a:bodyPr/>
          <a:lstStyle/>
          <a:p>
            <a:pPr marL="0" indent="0">
              <a:buNone/>
            </a:pPr>
            <a:r>
              <a:rPr lang="en-NZ" dirty="0" smtClean="0"/>
              <a:t>In Maori business organisations are expected to lead, use their influence and be guardians of resources they oversee. Often there is multiple ownership so those in governance are charged with protecting the rights of many owners.</a:t>
            </a:r>
            <a:endParaRPr lang="en-NZ" dirty="0"/>
          </a:p>
        </p:txBody>
      </p:sp>
    </p:spTree>
    <p:extLst>
      <p:ext uri="{BB962C8B-B14F-4D97-AF65-F5344CB8AC3E}">
        <p14:creationId xmlns:p14="http://schemas.microsoft.com/office/powerpoint/2010/main" val="157003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Concepts</a:t>
            </a:r>
            <a:endParaRPr lang="en-NZ" dirty="0"/>
          </a:p>
        </p:txBody>
      </p:sp>
      <p:sp>
        <p:nvSpPr>
          <p:cNvPr id="3" name="Content Placeholder 2"/>
          <p:cNvSpPr>
            <a:spLocks noGrp="1"/>
          </p:cNvSpPr>
          <p:nvPr>
            <p:ph idx="1"/>
          </p:nvPr>
        </p:nvSpPr>
        <p:spPr/>
        <p:txBody>
          <a:bodyPr/>
          <a:lstStyle/>
          <a:p>
            <a:r>
              <a:rPr lang="en-NZ" dirty="0" smtClean="0"/>
              <a:t>Relationships – requiring these to be developed and managed with all stakeholders (people, or bodies with a vested interest in the business operation);</a:t>
            </a:r>
          </a:p>
          <a:p>
            <a:r>
              <a:rPr lang="en-NZ" dirty="0" smtClean="0"/>
              <a:t>Problem solving, conflict resolution and peace making – so solutions are found so an enterprise is sustainable and can move forward.</a:t>
            </a:r>
            <a:endParaRPr lang="en-NZ" dirty="0"/>
          </a:p>
        </p:txBody>
      </p:sp>
    </p:spTree>
    <p:extLst>
      <p:ext uri="{BB962C8B-B14F-4D97-AF65-F5344CB8AC3E}">
        <p14:creationId xmlns:p14="http://schemas.microsoft.com/office/powerpoint/2010/main" val="2942541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Concepts</a:t>
            </a:r>
            <a:endParaRPr lang="en-NZ" dirty="0"/>
          </a:p>
        </p:txBody>
      </p:sp>
      <p:sp>
        <p:nvSpPr>
          <p:cNvPr id="3" name="Content Placeholder 2"/>
          <p:cNvSpPr>
            <a:spLocks noGrp="1"/>
          </p:cNvSpPr>
          <p:nvPr>
            <p:ph idx="1"/>
          </p:nvPr>
        </p:nvSpPr>
        <p:spPr/>
        <p:txBody>
          <a:bodyPr/>
          <a:lstStyle/>
          <a:p>
            <a:r>
              <a:rPr lang="en-NZ" dirty="0" smtClean="0"/>
              <a:t>Risk evaluation and management – so resources are protected and used wisely.</a:t>
            </a:r>
          </a:p>
          <a:p>
            <a:endParaRPr lang="en-NZ" dirty="0"/>
          </a:p>
          <a:p>
            <a:r>
              <a:rPr lang="en-NZ" dirty="0" smtClean="0"/>
              <a:t>Strategy development and management – that adapts to the environment and changing times.</a:t>
            </a:r>
            <a:endParaRPr lang="en-NZ" dirty="0"/>
          </a:p>
        </p:txBody>
      </p:sp>
    </p:spTree>
    <p:extLst>
      <p:ext uri="{BB962C8B-B14F-4D97-AF65-F5344CB8AC3E}">
        <p14:creationId xmlns:p14="http://schemas.microsoft.com/office/powerpoint/2010/main" val="2978132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err="1" smtClean="0"/>
              <a:t>Rangatiratanga</a:t>
            </a:r>
            <a:r>
              <a:rPr lang="en-NZ" dirty="0" smtClean="0"/>
              <a:t> - Leadership</a:t>
            </a:r>
            <a:endParaRPr lang="en-NZ" dirty="0"/>
          </a:p>
        </p:txBody>
      </p:sp>
      <p:sp>
        <p:nvSpPr>
          <p:cNvPr id="3" name="Content Placeholder 2"/>
          <p:cNvSpPr>
            <a:spLocks noGrp="1"/>
          </p:cNvSpPr>
          <p:nvPr>
            <p:ph idx="1"/>
          </p:nvPr>
        </p:nvSpPr>
        <p:spPr/>
        <p:txBody>
          <a:bodyPr/>
          <a:lstStyle/>
          <a:p>
            <a:pPr marL="0" indent="0">
              <a:buNone/>
            </a:pPr>
            <a:r>
              <a:rPr lang="en-NZ" dirty="0" smtClean="0"/>
              <a:t>With multiple bottom lines those in </a:t>
            </a:r>
            <a:r>
              <a:rPr lang="en-NZ" dirty="0" err="1" smtClean="0"/>
              <a:t>Rangatiratanga</a:t>
            </a:r>
            <a:r>
              <a:rPr lang="en-NZ" dirty="0" smtClean="0"/>
              <a:t> (the leaders) must take into account of current  and future needs: </a:t>
            </a:r>
          </a:p>
          <a:p>
            <a:r>
              <a:rPr lang="en-NZ" dirty="0" smtClean="0"/>
              <a:t>Economic</a:t>
            </a:r>
          </a:p>
          <a:p>
            <a:r>
              <a:rPr lang="en-NZ" dirty="0" smtClean="0"/>
              <a:t>Social</a:t>
            </a:r>
          </a:p>
          <a:p>
            <a:r>
              <a:rPr lang="en-NZ" dirty="0" smtClean="0"/>
              <a:t>Cultural and spiritual needs</a:t>
            </a:r>
          </a:p>
          <a:p>
            <a:r>
              <a:rPr lang="en-NZ" dirty="0" smtClean="0"/>
              <a:t>The consequences of the operation</a:t>
            </a:r>
          </a:p>
          <a:p>
            <a:r>
              <a:rPr lang="en-NZ" dirty="0" smtClean="0"/>
              <a:t>The effect on the natural environment</a:t>
            </a:r>
            <a:endParaRPr lang="en-NZ" dirty="0"/>
          </a:p>
        </p:txBody>
      </p:sp>
    </p:spTree>
    <p:extLst>
      <p:ext uri="{BB962C8B-B14F-4D97-AF65-F5344CB8AC3E}">
        <p14:creationId xmlns:p14="http://schemas.microsoft.com/office/powerpoint/2010/main" val="4076993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Autocratic Leadership  </a:t>
            </a:r>
            <a:endParaRPr lang="en-NZ" dirty="0"/>
          </a:p>
        </p:txBody>
      </p:sp>
      <p:sp>
        <p:nvSpPr>
          <p:cNvPr id="3" name="Content Placeholder 2"/>
          <p:cNvSpPr>
            <a:spLocks noGrp="1"/>
          </p:cNvSpPr>
          <p:nvPr>
            <p:ph idx="1"/>
          </p:nvPr>
        </p:nvSpPr>
        <p:spPr/>
        <p:txBody>
          <a:bodyPr/>
          <a:lstStyle/>
          <a:p>
            <a:pPr marL="0" indent="0">
              <a:buNone/>
            </a:pPr>
            <a:r>
              <a:rPr lang="en-NZ" dirty="0" smtClean="0"/>
              <a:t>The autocratic leader is authoritarian and assumes responsibility for all aspects of the operation. Communication is one way  with little or no scope for feedback. The autocrat demands total compliance from the workforce.</a:t>
            </a:r>
          </a:p>
          <a:p>
            <a:pPr marL="0" indent="0">
              <a:buNone/>
            </a:pPr>
            <a:r>
              <a:rPr lang="en-NZ" dirty="0" smtClean="0"/>
              <a:t>The autocrat is seen as efficient and (in some circumstances) essential (armed services) </a:t>
            </a:r>
            <a:endParaRPr lang="en-NZ" dirty="0"/>
          </a:p>
        </p:txBody>
      </p:sp>
    </p:spTree>
    <p:extLst>
      <p:ext uri="{BB962C8B-B14F-4D97-AF65-F5344CB8AC3E}">
        <p14:creationId xmlns:p14="http://schemas.microsoft.com/office/powerpoint/2010/main" val="1295536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1718</Words>
  <Application>Microsoft Office PowerPoint</Application>
  <PresentationFormat>On-screen Show (4:3)</PresentationFormat>
  <Paragraphs>316</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Symbol</vt:lpstr>
      <vt:lpstr>Times New Roman</vt:lpstr>
      <vt:lpstr>Office Theme</vt:lpstr>
      <vt:lpstr>Leadership</vt:lpstr>
      <vt:lpstr>Manager v Leader</vt:lpstr>
      <vt:lpstr>Managers v Leaders</vt:lpstr>
      <vt:lpstr>Continuum of leadership behaviour</vt:lpstr>
      <vt:lpstr>Rangatiratanga</vt:lpstr>
      <vt:lpstr>Concepts</vt:lpstr>
      <vt:lpstr>Concepts</vt:lpstr>
      <vt:lpstr>Rangatiratanga - Leadership</vt:lpstr>
      <vt:lpstr>Autocratic Leadership  </vt:lpstr>
      <vt:lpstr>Autocratic Leader</vt:lpstr>
      <vt:lpstr>Democratic Leadership</vt:lpstr>
      <vt:lpstr>Laissez Faire (Free rein)</vt:lpstr>
      <vt:lpstr>Leadership Styles</vt:lpstr>
      <vt:lpstr>Contingency theory</vt:lpstr>
      <vt:lpstr>PowerPoint Presentation</vt:lpstr>
      <vt:lpstr>Scientific Management</vt:lpstr>
      <vt:lpstr>Development of the principals of scientific management</vt:lpstr>
      <vt:lpstr>Human relations management</vt:lpstr>
      <vt:lpstr>Abraham Maslow  (hierarchy of needs)</vt:lpstr>
      <vt:lpstr>PowerPoint Presentation</vt:lpstr>
      <vt:lpstr>Frederic Herzberg’s two factor theory</vt:lpstr>
      <vt:lpstr>Herzberg’s Hygiene theory</vt:lpstr>
      <vt:lpstr>PowerPoint Presentation</vt:lpstr>
      <vt:lpstr>McGregor’s theory X &amp; Y</vt:lpstr>
      <vt:lpstr>PowerPoint Presentation</vt:lpstr>
      <vt:lpstr>PowerPoint Presentation</vt:lpstr>
      <vt:lpstr>David McClelland’s needs theory </vt:lpstr>
      <vt:lpstr>PowerPoint Presentation</vt:lpstr>
      <vt:lpstr>Comparison of needs theories</vt:lpstr>
      <vt:lpstr>Expectancy theory (Vroom)</vt:lpstr>
      <vt:lpstr>PowerPoint Presentation</vt:lpstr>
      <vt:lpstr>PowerPoint Presentation</vt:lpstr>
      <vt:lpstr>Key Concepts</vt:lpstr>
      <vt:lpstr>PowerPoint Presentation</vt:lpstr>
    </vt:vector>
  </TitlesOfParts>
  <Company>Ministry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dc:title>
  <dc:creator>Tim Fisher</dc:creator>
  <cp:lastModifiedBy>Tim Fisher</cp:lastModifiedBy>
  <cp:revision>23</cp:revision>
  <dcterms:created xsi:type="dcterms:W3CDTF">2013-11-12T00:06:14Z</dcterms:created>
  <dcterms:modified xsi:type="dcterms:W3CDTF">2014-02-04T07:57:28Z</dcterms:modified>
</cp:coreProperties>
</file>